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27" r:id="rId2"/>
    <p:sldId id="409" r:id="rId3"/>
    <p:sldId id="410" r:id="rId4"/>
    <p:sldId id="407" r:id="rId5"/>
    <p:sldId id="399" r:id="rId6"/>
    <p:sldId id="403" r:id="rId7"/>
    <p:sldId id="337" r:id="rId8"/>
    <p:sldId id="311" r:id="rId9"/>
    <p:sldId id="342" r:id="rId10"/>
    <p:sldId id="338" r:id="rId11"/>
    <p:sldId id="349" r:id="rId12"/>
    <p:sldId id="345" r:id="rId13"/>
    <p:sldId id="397" r:id="rId14"/>
    <p:sldId id="353" r:id="rId15"/>
    <p:sldId id="352" r:id="rId16"/>
    <p:sldId id="383" r:id="rId17"/>
    <p:sldId id="355" r:id="rId18"/>
    <p:sldId id="361" r:id="rId19"/>
    <p:sldId id="385" r:id="rId20"/>
    <p:sldId id="386" r:id="rId21"/>
    <p:sldId id="388" r:id="rId22"/>
    <p:sldId id="376" r:id="rId23"/>
    <p:sldId id="377" r:id="rId24"/>
    <p:sldId id="378" r:id="rId25"/>
    <p:sldId id="412" r:id="rId26"/>
    <p:sldId id="413" r:id="rId27"/>
    <p:sldId id="416" r:id="rId28"/>
    <p:sldId id="417" r:id="rId29"/>
    <p:sldId id="418" r:id="rId30"/>
    <p:sldId id="415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4" r:id="rId44"/>
    <p:sldId id="432" r:id="rId45"/>
    <p:sldId id="433" r:id="rId46"/>
    <p:sldId id="414" r:id="rId47"/>
    <p:sldId id="411" r:id="rId48"/>
  </p:sldIdLst>
  <p:sldSz cx="9144000" cy="6858000" type="screen4x3"/>
  <p:notesSz cx="67833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 userDrawn="1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04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E0F"/>
    <a:srgbClr val="FF6600"/>
    <a:srgbClr val="5F5F5F"/>
    <a:srgbClr val="333333"/>
    <a:srgbClr val="33CC33"/>
    <a:srgbClr val="0099FF"/>
    <a:srgbClr val="66CCFF"/>
    <a:srgbClr val="FF3300"/>
    <a:srgbClr val="00316E"/>
    <a:srgbClr val="003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5429" autoAdjust="0"/>
  </p:normalViewPr>
  <p:slideViewPr>
    <p:cSldViewPr showGuides="1">
      <p:cViewPr>
        <p:scale>
          <a:sx n="93" d="100"/>
          <a:sy n="93" d="100"/>
        </p:scale>
        <p:origin x="-2154" y="-498"/>
      </p:cViewPr>
      <p:guideLst>
        <p:guide orient="horz" pos="28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12306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latin typeface="Century Gothic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PEGGIORATI</c:v>
                </c:pt>
                <c:pt idx="1">
                  <c:v>rimasti uguali</c:v>
                </c:pt>
                <c:pt idx="2">
                  <c:v>migliorati</c:v>
                </c:pt>
                <c:pt idx="3">
                  <c:v>non risponde</c:v>
                </c:pt>
              </c:strCache>
            </c:strRef>
          </c:cat>
          <c:val>
            <c:numRef>
              <c:f>Foglio1!$B$2:$B$5</c:f>
              <c:numCache>
                <c:formatCode>0</c:formatCode>
                <c:ptCount val="4"/>
                <c:pt idx="0">
                  <c:v>47</c:v>
                </c:pt>
                <c:pt idx="1">
                  <c:v>47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13913216"/>
        <c:axId val="116532352"/>
      </c:barChart>
      <c:catAx>
        <c:axId val="113913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116532352"/>
        <c:crosses val="autoZero"/>
        <c:auto val="1"/>
        <c:lblAlgn val="ctr"/>
        <c:lblOffset val="100"/>
        <c:noMultiLvlLbl val="0"/>
      </c:catAx>
      <c:valAx>
        <c:axId val="116532352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1391321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</c:formatCode>
                <c:ptCount val="4"/>
                <c:pt idx="0">
                  <c:v>55</c:v>
                </c:pt>
                <c:pt idx="1">
                  <c:v>41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6442496"/>
        <c:axId val="126456576"/>
      </c:barChart>
      <c:catAx>
        <c:axId val="1264424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6456576"/>
        <c:crosses val="autoZero"/>
        <c:auto val="1"/>
        <c:lblAlgn val="ctr"/>
        <c:lblOffset val="100"/>
        <c:noMultiLvlLbl val="0"/>
      </c:catAx>
      <c:valAx>
        <c:axId val="126456576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644249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87051339007498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5E0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Foglio1!$A$2:$A$14</c:f>
              <c:strCache>
                <c:ptCount val="11"/>
                <c:pt idx="0">
                  <c:v>&gt; ALMENO UNO </c:v>
                </c:pt>
                <c:pt idx="1">
                  <c:v>   - PRESENZA DI VENDITORI ABUSIVI</c:v>
                </c:pt>
                <c:pt idx="2">
                  <c:v>   - NEGOZI SFITTI</c:v>
                </c:pt>
                <c:pt idx="3">
                  <c:v>   - PRESENZA DI NOMADI</c:v>
                </c:pt>
                <c:pt idx="4">
                  <c:v>   - PRESENZA DI TOSSICODIPENDENTI</c:v>
                </c:pt>
                <c:pt idx="5">
                  <c:v>   - SPACCIO DI DROGA</c:v>
                </c:pt>
                <c:pt idx="6">
                  <c:v>   - EDIFICI ABBANDONATI</c:v>
                </c:pt>
                <c:pt idx="7">
                  <c:v>   - ATTIVITA' DI PROSTITUZIONE</c:v>
                </c:pt>
                <c:pt idx="8">
                  <c:v>   - CASE OCCUPATE ABUSIVAMENTE</c:v>
                </c:pt>
                <c:pt idx="9">
                  <c:v>   - BABY GANG</c:v>
                </c:pt>
                <c:pt idx="10">
                  <c:v>   - RISSE TRA BANDE RIVALI</c:v>
                </c:pt>
              </c:strCache>
            </c:strRef>
          </c:cat>
          <c:val>
            <c:numRef>
              <c:f>Foglio1!$B$2:$B$14</c:f>
              <c:numCache>
                <c:formatCode>0</c:formatCode>
                <c:ptCount val="13"/>
                <c:pt idx="0">
                  <c:v>81</c:v>
                </c:pt>
                <c:pt idx="1">
                  <c:v>47</c:v>
                </c:pt>
                <c:pt idx="2">
                  <c:v>46</c:v>
                </c:pt>
                <c:pt idx="3">
                  <c:v>35</c:v>
                </c:pt>
                <c:pt idx="4">
                  <c:v>18</c:v>
                </c:pt>
                <c:pt idx="5">
                  <c:v>14</c:v>
                </c:pt>
                <c:pt idx="6">
                  <c:v>13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7769216"/>
        <c:axId val="127775104"/>
      </c:barChart>
      <c:catAx>
        <c:axId val="1277692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7775104"/>
        <c:crosses val="autoZero"/>
        <c:auto val="1"/>
        <c:lblAlgn val="ctr"/>
        <c:lblOffset val="100"/>
        <c:noMultiLvlLbl val="0"/>
      </c:catAx>
      <c:valAx>
        <c:axId val="127775104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776921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furti</c:v>
                </c:pt>
                <c:pt idx="1">
                  <c:v>abusivismo</c:v>
                </c:pt>
                <c:pt idx="2">
                  <c:v>contraffazione</c:v>
                </c:pt>
                <c:pt idx="3">
                  <c:v>rapine</c:v>
                </c:pt>
                <c:pt idx="4">
                  <c:v>usura</c:v>
                </c:pt>
                <c:pt idx="5">
                  <c:v>tangenti negli appalti</c:v>
                </c:pt>
                <c:pt idx="6">
                  <c:v>estorsione</c:v>
                </c:pt>
              </c:strCache>
            </c:strRef>
          </c:cat>
          <c:val>
            <c:numRef>
              <c:f>Foglio1!$B$2:$B$8</c:f>
              <c:numCache>
                <c:formatCode>0</c:formatCode>
                <c:ptCount val="7"/>
                <c:pt idx="0">
                  <c:v>68</c:v>
                </c:pt>
                <c:pt idx="1">
                  <c:v>55</c:v>
                </c:pt>
                <c:pt idx="2">
                  <c:v>52</c:v>
                </c:pt>
                <c:pt idx="3">
                  <c:v>50</c:v>
                </c:pt>
                <c:pt idx="4">
                  <c:v>30</c:v>
                </c:pt>
                <c:pt idx="5">
                  <c:v>28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17157248"/>
        <c:axId val="117195904"/>
      </c:barChart>
      <c:catAx>
        <c:axId val="117157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117195904"/>
        <c:crosses val="autoZero"/>
        <c:auto val="1"/>
        <c:lblAlgn val="ctr"/>
        <c:lblOffset val="100"/>
        <c:noMultiLvlLbl val="0"/>
      </c:catAx>
      <c:valAx>
        <c:axId val="117195904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1715724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HA AVUTO ESPERIENZA (indirettae/o diretta)</c:v>
                </c:pt>
                <c:pt idx="1">
                  <c:v>indiretta</c:v>
                </c:pt>
                <c:pt idx="2">
                  <c:v>diretta</c:v>
                </c:pt>
              </c:strCache>
            </c:strRef>
          </c:cat>
          <c:val>
            <c:numRef>
              <c:f>Foglio1!$B$2:$B$4</c:f>
              <c:numCache>
                <c:formatCode>0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17992832"/>
        <c:axId val="118203520"/>
      </c:barChart>
      <c:catAx>
        <c:axId val="117992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118203520"/>
        <c:crosses val="autoZero"/>
        <c:auto val="1"/>
        <c:lblAlgn val="ctr"/>
        <c:lblOffset val="100"/>
        <c:noMultiLvlLbl val="0"/>
      </c:catAx>
      <c:valAx>
        <c:axId val="118203520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1799283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3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5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</c:numCache>
            </c:numRef>
          </c:cat>
          <c:val>
            <c:numRef>
              <c:f>Foglio1!$B$2:$B$8</c:f>
              <c:numCache>
                <c:formatCode>0</c:formatCode>
                <c:ptCount val="7"/>
                <c:pt idx="0">
                  <c:v>40</c:v>
                </c:pt>
                <c:pt idx="1">
                  <c:v>25</c:v>
                </c:pt>
                <c:pt idx="2">
                  <c:v>21</c:v>
                </c:pt>
                <c:pt idx="3">
                  <c:v>8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19621888"/>
        <c:axId val="119631872"/>
      </c:barChart>
      <c:catAx>
        <c:axId val="1196218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19631872"/>
        <c:crosses val="autoZero"/>
        <c:auto val="1"/>
        <c:lblAlgn val="ctr"/>
        <c:lblOffset val="100"/>
        <c:noMultiLvlLbl val="0"/>
      </c:catAx>
      <c:valAx>
        <c:axId val="119631872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1962188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2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3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5"/>
                <c:pt idx="0">
                  <c:v>PRESSIONI PSICOLOGICHE</c:v>
                </c:pt>
                <c:pt idx="1">
                  <c:v>…tramite telefonata</c:v>
                </c:pt>
                <c:pt idx="2">
                  <c:v>… tramite visita</c:v>
                </c:pt>
                <c:pt idx="3">
                  <c:v>   DANNEGGIAMENTO A COSE</c:v>
                </c:pt>
                <c:pt idx="4">
                  <c:v>   VIOLENZA ALLE PERSONE</c:v>
                </c:pt>
              </c:strCache>
            </c:strRef>
          </c:cat>
          <c:val>
            <c:numRef>
              <c:f>Foglio1!$B$2:$B$8</c:f>
              <c:numCache>
                <c:formatCode>0</c:formatCode>
                <c:ptCount val="7"/>
                <c:pt idx="0">
                  <c:v>59</c:v>
                </c:pt>
                <c:pt idx="1">
                  <c:v>27</c:v>
                </c:pt>
                <c:pt idx="2">
                  <c:v>39</c:v>
                </c:pt>
                <c:pt idx="3">
                  <c:v>35</c:v>
                </c:pt>
                <c:pt idx="4">
                  <c:v>7.2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0703616"/>
        <c:axId val="120729984"/>
      </c:barChart>
      <c:catAx>
        <c:axId val="1207036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0729984"/>
        <c:crosses val="autoZero"/>
        <c:auto val="1"/>
        <c:lblAlgn val="ctr"/>
        <c:lblOffset val="100"/>
        <c:noMultiLvlLbl val="0"/>
      </c:catAx>
      <c:valAx>
        <c:axId val="120729984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070361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3"/>
            <c:invertIfNegative val="0"/>
            <c:bubble3D val="0"/>
            <c:spPr>
              <a:pattFill prst="dkUpDiag">
                <a:fgClr>
                  <a:srgbClr val="E95E0F"/>
                </a:fgClr>
                <a:bgClr>
                  <a:srgbClr val="FFFFFF"/>
                </a:bgClr>
              </a:pattFill>
            </c:spPr>
          </c:dPt>
          <c:dPt>
            <c:idx val="5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60</c:v>
                </c:pt>
                <c:pt idx="1">
                  <c:v>27</c:v>
                </c:pt>
                <c:pt idx="2">
                  <c:v>10</c:v>
                </c:pt>
                <c:pt idx="3">
                  <c:v>17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2145792"/>
        <c:axId val="122155776"/>
      </c:barChart>
      <c:catAx>
        <c:axId val="1221457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2155776"/>
        <c:crosses val="autoZero"/>
        <c:auto val="1"/>
        <c:lblAlgn val="ctr"/>
        <c:lblOffset val="100"/>
        <c:noMultiLvlLbl val="0"/>
      </c:catAx>
      <c:valAx>
        <c:axId val="122155776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21457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5"/>
                <c:pt idx="0">
                  <c:v>   - CON ESBORSO DI DENARO</c:v>
                </c:pt>
                <c:pt idx="1">
                  <c:v>   - MEDIANTE CONSEGNA DI MERCE</c:v>
                </c:pt>
                <c:pt idx="2">
                  <c:v>   - ACQUISTANDO DA FORNITORI IMPOSTI</c:v>
                </c:pt>
                <c:pt idx="3">
                  <c:v>   - ASSUMENDO PERSONALE IMPOSTO</c:v>
                </c:pt>
                <c:pt idx="4">
                  <c:v>   - CEDENDO QUOTE DELL'AZIENDA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43.7</c:v>
                </c:pt>
                <c:pt idx="1">
                  <c:v>34</c:v>
                </c:pt>
                <c:pt idx="2">
                  <c:v>15</c:v>
                </c:pt>
                <c:pt idx="3">
                  <c:v>8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3360384"/>
        <c:axId val="123361920"/>
      </c:barChart>
      <c:catAx>
        <c:axId val="123360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3361920"/>
        <c:crosses val="autoZero"/>
        <c:auto val="1"/>
        <c:lblAlgn val="ctr"/>
        <c:lblOffset val="100"/>
        <c:noMultiLvlLbl val="0"/>
      </c:catAx>
      <c:valAx>
        <c:axId val="123361920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336038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6658813975623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5E0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ALMENO 1</c:v>
                </c:pt>
                <c:pt idx="1">
                  <c:v>   - TELECAMERE/IMPIANTI DI ALLARME</c:v>
                </c:pt>
                <c:pt idx="2">
                  <c:v>   - ASSICURAZIONE</c:v>
                </c:pt>
                <c:pt idx="3">
                  <c:v>   - VIGILANZA PRIVATA</c:v>
                </c:pt>
                <c:pt idx="4">
                  <c:v>   - VETRINA CORAZZATA</c:v>
                </c:pt>
                <c:pt idx="5">
                  <c:v>   - DENUNCIA</c:v>
                </c:pt>
                <c:pt idx="6">
                  <c:v>   - ASSOCIAZIONE DI CATEGORIA</c:v>
                </c:pt>
                <c:pt idx="7">
                  <c:v>   - RICHIESTA INFORMALE PROTEZIONE POLIZIA</c:v>
                </c:pt>
                <c:pt idx="8">
                  <c:v>   - ASSOCIAZIONI ANTIRACKET/ANTIUSURA</c:v>
                </c:pt>
              </c:strCache>
            </c:strRef>
          </c:cat>
          <c:val>
            <c:numRef>
              <c:f>Foglio1!$B$2:$B$10</c:f>
              <c:numCache>
                <c:formatCode>0</c:formatCode>
                <c:ptCount val="9"/>
                <c:pt idx="0">
                  <c:v>50</c:v>
                </c:pt>
                <c:pt idx="1">
                  <c:v>34</c:v>
                </c:pt>
                <c:pt idx="2">
                  <c:v>22</c:v>
                </c:pt>
                <c:pt idx="3">
                  <c:v>16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4.2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4617856"/>
        <c:axId val="124619392"/>
      </c:barChart>
      <c:catAx>
        <c:axId val="1246178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4619392"/>
        <c:crosses val="autoZero"/>
        <c:auto val="1"/>
        <c:lblAlgn val="ctr"/>
        <c:lblOffset val="100"/>
        <c:noMultiLvlLbl val="0"/>
      </c:catAx>
      <c:valAx>
        <c:axId val="124619392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461785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9485148581753"/>
          <c:y val="9.66456156755496E-3"/>
          <c:w val="0.49644142446866757"/>
          <c:h val="0.96658813975623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Foglio1!$A$2:$A$9</c:f>
              <c:strCache>
                <c:ptCount val="6"/>
                <c:pt idx="0">
                  <c:v>   - MAGGIORE PROTEZIONE SUL TERRITORIO DA PARTE DELLE FORZE DELL'ORDINE</c:v>
                </c:pt>
                <c:pt idx="1">
                  <c:v>   - CERTEZZA DELLA PENA</c:v>
                </c:pt>
                <c:pt idx="2">
                  <c:v>   - MAGGIORE COLLABORAZIONE CON LE FORZE DELL'ORDINE</c:v>
                </c:pt>
                <c:pt idx="3">
                  <c:v>   - INTERVENTI DI ENTI LOCALI PER POLIZIOTTI DI QUARTIERE/POLIZIA LOCALE</c:v>
                </c:pt>
                <c:pt idx="4">
                  <c:v>   - MAGGIORI INTERVENTI DELLE ASSOCIAZIONI DI CATEGORIA</c:v>
                </c:pt>
                <c:pt idx="5">
                  <c:v>   - ASSOCIAZIONISMO ANTIRACKET</c:v>
                </c:pt>
              </c:strCache>
            </c:strRef>
          </c:cat>
          <c:val>
            <c:numRef>
              <c:f>Foglio1!$B$2:$B$9</c:f>
              <c:numCache>
                <c:formatCode>0</c:formatCode>
                <c:ptCount val="8"/>
                <c:pt idx="0">
                  <c:v>64</c:v>
                </c:pt>
                <c:pt idx="1">
                  <c:v>58</c:v>
                </c:pt>
                <c:pt idx="2">
                  <c:v>26</c:v>
                </c:pt>
                <c:pt idx="3">
                  <c:v>19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5935616"/>
        <c:axId val="125937152"/>
      </c:barChart>
      <c:catAx>
        <c:axId val="1259356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25937152"/>
        <c:crosses val="autoZero"/>
        <c:auto val="1"/>
        <c:lblAlgn val="ctr"/>
        <c:lblOffset val="100"/>
        <c:noMultiLvlLbl val="0"/>
      </c:catAx>
      <c:valAx>
        <c:axId val="125937152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593561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20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1597" y="0"/>
            <a:ext cx="294020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80FE7-6BB2-41BD-8476-4E52ADEF62C0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1597" y="9428164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736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2353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1A3C-F949-4878-9547-86B58D706A14}" type="datetimeFigureOut">
              <a:rPr lang="it-IT" smtClean="0"/>
              <a:t>25/11/2014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339" y="4715155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2353" y="9428584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CC22-896C-44F2-B08D-B77F8647D6B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531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53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- MAGGIORE PROTEZIONE SUL TERRITORIO DA PARTE DELLE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CERTEZZA DELLA PENA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COLLABORAZIONE CON 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INTERVENTI DI ENTI LOCALI PER POLIZIOTTI DI QUARTIERE/POLIZIA LOCALE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MAGGIORI INTERVENTI DELLE ASSOCIAZIONI DI CATEGORIA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ASSOCIAZIONISMO ANTIRACKET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PROTEZIONE SUL TERRITORIO DA PARTE DELLE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CERTEZZA DELLA PENA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COLLABORAZIONE CON LE FORZE DELL'ORDINE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tabaccai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77,2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venditori su aree pubbliche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70,2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altro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62,5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alimentari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58,2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benzinai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55,9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totale rispondenti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55,8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pubblici esercizi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49,8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alberghi e turismo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34,6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trasporti </a:t>
            </a:r>
            <a:r>
              <a:rPr lang="it-IT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trasporti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30,2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118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6338" y="820738"/>
            <a:ext cx="4430712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89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39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6338" y="820738"/>
            <a:ext cx="4430712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47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89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7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3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0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5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3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57"/>
          <p:cNvGrpSpPr>
            <a:grpSpLocks/>
          </p:cNvGrpSpPr>
          <p:nvPr userDrawn="1"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47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VCT_Backup_ID_27806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23850" y="2205038"/>
            <a:ext cx="8496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3800" dirty="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61" name="VCT_Backup_ID_27807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23850" y="3860800"/>
            <a:ext cx="84963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1588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3175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4763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6350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63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7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35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170863" y="2603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ctrTitle"/>
          </p:nvPr>
        </p:nvSpPr>
        <p:spPr>
          <a:xfrm>
            <a:off x="323850" y="2205038"/>
            <a:ext cx="8496300" cy="1584325"/>
          </a:xfrm>
        </p:spPr>
        <p:txBody>
          <a:bodyPr/>
          <a:lstStyle>
            <a:lvl1pPr>
              <a:defRPr sz="3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subTitle" idx="1"/>
          </p:nvPr>
        </p:nvSpPr>
        <p:spPr>
          <a:xfrm>
            <a:off x="323850" y="3860800"/>
            <a:ext cx="8496300" cy="1439863"/>
          </a:xfrm>
        </p:spPr>
        <p:txBody>
          <a:bodyPr/>
          <a:lstStyle>
            <a:lvl1pPr>
              <a:spcBef>
                <a:spcPct val="20000"/>
              </a:spcBef>
              <a:defRPr sz="2000" smtClean="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65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-323850" y="908050"/>
            <a:ext cx="215900" cy="56896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 userDrawn="1"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 userDrawn="1"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 userDrawn="1"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1123949"/>
            <a:ext cx="8496944" cy="547340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2420888"/>
            <a:ext cx="8208912" cy="1368152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5" y="3861048"/>
            <a:ext cx="8208913" cy="15121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 smtClean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6237312"/>
            <a:ext cx="8209140" cy="216024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4" name="Segnaposto numero diapositiva 4"/>
          <p:cNvSpPr txBox="1">
            <a:spLocks/>
          </p:cNvSpPr>
          <p:nvPr userDrawn="1"/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CFC42-A5FC-4A7F-BE59-04079277408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10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96944" cy="2611193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009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7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1052736"/>
            <a:ext cx="8496944" cy="5328592"/>
          </a:xfrm>
        </p:spPr>
        <p:txBody>
          <a:bodyPr/>
          <a:lstStyle>
            <a:lvl2pPr marL="1588" indent="-1588">
              <a:spcAft>
                <a:spcPts val="0"/>
              </a:spcAft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85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528" y="3068960"/>
            <a:ext cx="1296144" cy="1944216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3068960"/>
            <a:ext cx="1296144" cy="1944216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89" y="4365105"/>
            <a:ext cx="2736303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393305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3068951"/>
            <a:ext cx="2736304" cy="864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4581128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4797152"/>
            <a:ext cx="2736226" cy="21501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4365105"/>
            <a:ext cx="2736304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393305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3068961"/>
            <a:ext cx="2736304" cy="864096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4581128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4797152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8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60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227681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227681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09" y="3573016"/>
            <a:ext cx="2736953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3140968"/>
            <a:ext cx="273687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2276873"/>
            <a:ext cx="2736304" cy="864096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7" y="3789040"/>
            <a:ext cx="2736875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4005064"/>
            <a:ext cx="2736226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357301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3140968"/>
            <a:ext cx="2736304" cy="21676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2276829"/>
            <a:ext cx="2736304" cy="86414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3789040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4005064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443705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443705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5733733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4437059"/>
            <a:ext cx="2736304" cy="86415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5949236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6164739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5733743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4437069"/>
            <a:ext cx="2736304" cy="86414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5949246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6164749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8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60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8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335713" cy="6477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/>
          <a:lstStyle>
            <a:lvl2pPr marL="1588" indent="-1588"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01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335713" cy="6477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numero diapositiva 4"/>
          <p:cNvSpPr txBox="1">
            <a:spLocks/>
          </p:cNvSpPr>
          <p:nvPr userDrawn="1"/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CFC42-A5FC-4A7F-BE59-04079277408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6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0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260350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gray">
          <a:xfrm>
            <a:off x="323850" y="1052513"/>
            <a:ext cx="84963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  <a:p>
            <a:pPr lvl="4"/>
            <a:r>
              <a:rPr lang="it-IT" dirty="0" smtClean="0"/>
              <a:t>Testo</a:t>
            </a:r>
          </a:p>
        </p:txBody>
      </p:sp>
      <p:sp>
        <p:nvSpPr>
          <p:cNvPr id="4" name="VCT_Marker_ID_4" hidden="1"/>
          <p:cNvSpPr/>
          <p:nvPr>
            <p:custDataLst>
              <p:tags r:id="rId1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2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7"/>
          <p:cNvGrpSpPr>
            <a:grpSpLocks/>
          </p:cNvGrpSpPr>
          <p:nvPr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170863" y="2603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8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1588" indent="-158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80975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60363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39750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/>
          </p:nvPr>
        </p:nvSpPr>
        <p:spPr>
          <a:xfrm>
            <a:off x="2267744" y="2276873"/>
            <a:ext cx="6876256" cy="2448272"/>
          </a:xfrm>
          <a:noFill/>
          <a:ln>
            <a:noFill/>
          </a:ln>
        </p:spPr>
        <p:txBody>
          <a:bodyPr lIns="360000" anchor="t"/>
          <a:lstStyle/>
          <a:p>
            <a:pPr algn="ctr"/>
            <a:r>
              <a:rPr lang="it-IT" sz="3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Indagine</a:t>
            </a:r>
            <a:br>
              <a:rPr lang="it-IT" sz="3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Confcommercio – GfK Eurisko</a:t>
            </a:r>
            <a:br>
              <a:rPr lang="it-IT" sz="3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sui fenomeni criminali</a:t>
            </a:r>
            <a:r>
              <a:rPr lang="it-IT" sz="34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34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2400" dirty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400" dirty="0">
                <a:solidFill>
                  <a:srgbClr val="FF6600"/>
                </a:solidFill>
                <a:latin typeface="Century Gothic" panose="020B0502020202020204" pitchFamily="34" charset="0"/>
              </a:rPr>
              <a:t>Roma</a:t>
            </a:r>
            <a:r>
              <a:rPr lang="it-IT" sz="24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, 26 novembre 2014</a:t>
            </a:r>
            <a:r>
              <a:rPr lang="it-IT" sz="3400" dirty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3400" dirty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4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34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400" dirty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3400" dirty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endParaRPr lang="it-IT" sz="3400" i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812360" y="260256"/>
            <a:ext cx="1140384" cy="11403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-15334" y="-27384"/>
            <a:ext cx="2485454" cy="6912000"/>
            <a:chOff x="85818" y="-27384"/>
            <a:chExt cx="2485454" cy="691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2" y="-27384"/>
              <a:ext cx="2484000" cy="113011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2" y="4624477"/>
              <a:ext cx="2482751" cy="1158364"/>
            </a:xfrm>
            <a:prstGeom prst="rect">
              <a:avLst/>
            </a:prstGeom>
          </p:spPr>
        </p:pic>
        <p:pic>
          <p:nvPicPr>
            <p:cNvPr id="11" name="Immagine 10"/>
            <p:cNvPicPr preferRelativeResize="0">
              <a:picLocks/>
            </p:cNvPicPr>
            <p:nvPr/>
          </p:nvPicPr>
          <p:blipFill rotWithShape="1">
            <a:blip r:embed="rId6"/>
            <a:srcRect r="5847" b="12367"/>
            <a:stretch/>
          </p:blipFill>
          <p:spPr>
            <a:xfrm>
              <a:off x="87272" y="1949218"/>
              <a:ext cx="2484000" cy="1211893"/>
            </a:xfrm>
            <a:prstGeom prst="rect">
              <a:avLst/>
            </a:prstGeom>
          </p:spPr>
        </p:pic>
        <p:pic>
          <p:nvPicPr>
            <p:cNvPr id="12" name="Immagine 11"/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71" y="5754504"/>
              <a:ext cx="2484000" cy="1130112"/>
            </a:xfrm>
            <a:prstGeom prst="rect">
              <a:avLst/>
            </a:prstGeom>
          </p:spPr>
        </p:pic>
        <p:pic>
          <p:nvPicPr>
            <p:cNvPr id="13" name="Immagine 12"/>
            <p:cNvPicPr preferRelativeResize="0">
              <a:picLocks/>
            </p:cNvPicPr>
            <p:nvPr/>
          </p:nvPicPr>
          <p:blipFill rotWithShape="1">
            <a:blip r:embed="rId8"/>
            <a:srcRect t="7046" b="4812"/>
            <a:stretch/>
          </p:blipFill>
          <p:spPr>
            <a:xfrm>
              <a:off x="87272" y="3155261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18" y="1106488"/>
              <a:ext cx="2484000" cy="875836"/>
            </a:xfrm>
            <a:prstGeom prst="rect">
              <a:avLst/>
            </a:prstGeom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6"/>
            <a:ext cx="2376264" cy="10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4103948" y="5194924"/>
            <a:ext cx="2952328" cy="10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072" y="992922"/>
            <a:ext cx="61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Con riferimento alla Sua attività e al settore in cui lei opera, come valuta l’andamento dei crimini di seguito indicati negli anni della crisi economica (2008-2013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)? </a:t>
            </a:r>
            <a:endParaRPr lang="it-IT" sz="1000" i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 =totale campione, n= 5880)</a:t>
            </a:r>
          </a:p>
          <a:p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24519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percezioni della criminalità vs azienda: quali crimini sono aumentati di pi</a:t>
            </a:r>
            <a:r>
              <a:rPr lang="it-IT" dirty="0"/>
              <a:t>ù</a:t>
            </a:r>
            <a:endParaRPr lang="it-IT" dirty="0" smtClean="0"/>
          </a:p>
        </p:txBody>
      </p:sp>
      <p:sp>
        <p:nvSpPr>
          <p:cNvPr id="3" name="Rettangolo 2"/>
          <p:cNvSpPr/>
          <p:nvPr/>
        </p:nvSpPr>
        <p:spPr bwMode="gray">
          <a:xfrm>
            <a:off x="2524298" y="2004809"/>
            <a:ext cx="4063926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000000"/>
                </a:solidFill>
                <a:latin typeface="Century Gothic" pitchFamily="34" charset="0"/>
              </a:rPr>
              <a:t>% in aumento nel periodo 2008-2013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979018006"/>
              </p:ext>
            </p:extLst>
          </p:nvPr>
        </p:nvGraphicFramePr>
        <p:xfrm>
          <a:off x="2116613" y="2746203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/>
          <p:cNvSpPr/>
          <p:nvPr/>
        </p:nvSpPr>
        <p:spPr bwMode="gray">
          <a:xfrm>
            <a:off x="539552" y="2132856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7" name="Rettangolo 6"/>
          <p:cNvSpPr/>
          <p:nvPr/>
        </p:nvSpPr>
        <p:spPr bwMode="gray">
          <a:xfrm>
            <a:off x="1091967" y="309099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9" name="Rettangolo 8"/>
          <p:cNvSpPr/>
          <p:nvPr/>
        </p:nvSpPr>
        <p:spPr bwMode="gray">
          <a:xfrm>
            <a:off x="1091967" y="350100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gray">
          <a:xfrm>
            <a:off x="1091967" y="270892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51</a:t>
            </a:r>
          </a:p>
        </p:txBody>
      </p:sp>
      <p:sp>
        <p:nvSpPr>
          <p:cNvPr id="11" name="Rettangolo 10"/>
          <p:cNvSpPr/>
          <p:nvPr/>
        </p:nvSpPr>
        <p:spPr bwMode="gray">
          <a:xfrm>
            <a:off x="1091967" y="511312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15</a:t>
            </a:r>
          </a:p>
        </p:txBody>
      </p:sp>
      <p:sp>
        <p:nvSpPr>
          <p:cNvPr id="13" name="Rettangolo 12"/>
          <p:cNvSpPr/>
          <p:nvPr/>
        </p:nvSpPr>
        <p:spPr bwMode="gray">
          <a:xfrm>
            <a:off x="1091967" y="431513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16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1091967" y="472514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15" name="Rettangolo 14"/>
          <p:cNvSpPr/>
          <p:nvPr/>
        </p:nvSpPr>
        <p:spPr bwMode="gray">
          <a:xfrm>
            <a:off x="1091967" y="3933056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37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32040" y="5301208"/>
            <a:ext cx="3672408" cy="8309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it-IT" i="1" dirty="0" smtClean="0">
                <a:solidFill>
                  <a:srgbClr val="E95E0F"/>
                </a:solidFill>
              </a:rPr>
              <a:t>Rispetto al 2007 la percezione di peggioramento è in crescita su tutti i crimini</a:t>
            </a:r>
          </a:p>
        </p:txBody>
      </p:sp>
    </p:spTree>
    <p:extLst>
      <p:ext uri="{BB962C8B-B14F-4D97-AF65-F5344CB8AC3E}">
        <p14:creationId xmlns:p14="http://schemas.microsoft.com/office/powerpoint/2010/main" val="4359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L’esperienza di criminalità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4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L’esperienza di criminalità: le dimensioni del fenomeno</a:t>
            </a:r>
          </a:p>
        </p:txBody>
      </p:sp>
      <p:sp>
        <p:nvSpPr>
          <p:cNvPr id="3" name="Rettangolo 2"/>
          <p:cNvSpPr/>
          <p:nvPr/>
        </p:nvSpPr>
        <p:spPr bwMode="gray">
          <a:xfrm>
            <a:off x="3347864" y="1700808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7440" y="1140070"/>
            <a:ext cx="870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Pensando 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 persone che svolgono attività simili alla sua, Lei conosce qualcuno che abbia ricevuto minacce o intimidazioni per finalità di estorsione? Lei personalmente ha mai ricevuto minacce o intimidazioni per finalità di estorsione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?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 = totale campione, n= 5880)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 bwMode="gray">
          <a:xfrm>
            <a:off x="258114" y="2564904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16" name="Rettangolo 15"/>
          <p:cNvSpPr/>
          <p:nvPr/>
        </p:nvSpPr>
        <p:spPr bwMode="gray">
          <a:xfrm>
            <a:off x="762170" y="350100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dirty="0" smtClean="0">
                <a:solidFill>
                  <a:srgbClr val="E95E0F"/>
                </a:solidFill>
              </a:rPr>
              <a:t>11</a:t>
            </a:r>
          </a:p>
        </p:txBody>
      </p:sp>
      <p:sp>
        <p:nvSpPr>
          <p:cNvPr id="17" name="Rettangolo 16"/>
          <p:cNvSpPr/>
          <p:nvPr/>
        </p:nvSpPr>
        <p:spPr bwMode="gray">
          <a:xfrm>
            <a:off x="762170" y="450912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dirty="0" smtClean="0">
                <a:solidFill>
                  <a:srgbClr val="E95E0F"/>
                </a:solidFill>
              </a:rPr>
              <a:t>8</a:t>
            </a: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3284745044"/>
              </p:ext>
            </p:extLst>
          </p:nvPr>
        </p:nvGraphicFramePr>
        <p:xfrm>
          <a:off x="2267744" y="2370194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llout 1 21"/>
          <p:cNvSpPr/>
          <p:nvPr/>
        </p:nvSpPr>
        <p:spPr bwMode="gray">
          <a:xfrm>
            <a:off x="5652120" y="3068960"/>
            <a:ext cx="2520280" cy="663398"/>
          </a:xfrm>
          <a:prstGeom prst="borderCallout1">
            <a:avLst>
              <a:gd name="adj1" fmla="val 18750"/>
              <a:gd name="adj2" fmla="val -8333"/>
              <a:gd name="adj3" fmla="val 97185"/>
              <a:gd name="adj4" fmla="val -4401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1 persona= 7%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Più persone=4%</a:t>
            </a:r>
          </a:p>
        </p:txBody>
      </p:sp>
      <p:sp>
        <p:nvSpPr>
          <p:cNvPr id="24" name="Callout 1 23"/>
          <p:cNvSpPr/>
          <p:nvPr/>
        </p:nvSpPr>
        <p:spPr bwMode="gray">
          <a:xfrm>
            <a:off x="5885212" y="4509120"/>
            <a:ext cx="2331864" cy="663398"/>
          </a:xfrm>
          <a:prstGeom prst="borderCallout1">
            <a:avLst>
              <a:gd name="adj1" fmla="val 18750"/>
              <a:gd name="adj2" fmla="val -8333"/>
              <a:gd name="adj3" fmla="val 38112"/>
              <a:gd name="adj4" fmla="val -6114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1 volta = 3%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Più volte=5%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83984" y="5661248"/>
            <a:ext cx="5544616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>
                <a:solidFill>
                  <a:srgbClr val="E95E0F"/>
                </a:solidFill>
              </a:rPr>
              <a:t>I livelli di criminalità contro le aziende sono stabili rispetto al 2007</a:t>
            </a:r>
          </a:p>
        </p:txBody>
      </p:sp>
    </p:spTree>
    <p:extLst>
      <p:ext uri="{BB962C8B-B14F-4D97-AF65-F5344CB8AC3E}">
        <p14:creationId xmlns:p14="http://schemas.microsoft.com/office/powerpoint/2010/main" val="2589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L’esperienza della criminalità INDIRETTA e/o DIRETTA: </a:t>
            </a:r>
          </a:p>
          <a:p>
            <a:r>
              <a:rPr lang="it-IT" dirty="0" smtClean="0"/>
              <a:t>analisi per aree e settori</a:t>
            </a:r>
          </a:p>
        </p:txBody>
      </p:sp>
      <p:sp>
        <p:nvSpPr>
          <p:cNvPr id="18" name="Rettangolo 17"/>
          <p:cNvSpPr/>
          <p:nvPr/>
        </p:nvSpPr>
        <p:spPr bwMode="gray">
          <a:xfrm>
            <a:off x="2033972" y="1196752"/>
            <a:ext cx="4968552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% dichiara ESPERIENZA INDIRETTA e/o DIRETTA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0458"/>
              </p:ext>
            </p:extLst>
          </p:nvPr>
        </p:nvGraphicFramePr>
        <p:xfrm>
          <a:off x="382847" y="2420888"/>
          <a:ext cx="3330650" cy="204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Isole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 Ovest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2904738" y="2218503"/>
            <a:ext cx="882093" cy="7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02883"/>
              </p:ext>
            </p:extLst>
          </p:nvPr>
        </p:nvGraphicFramePr>
        <p:xfrm>
          <a:off x="5273798" y="2420888"/>
          <a:ext cx="3330650" cy="3843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tabaccai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pubblici esercizi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venditori su aree pubbliche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benzinai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altro settore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trasporti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alberghi e turismo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40427"/>
              </p:ext>
            </p:extLst>
          </p:nvPr>
        </p:nvGraphicFramePr>
        <p:xfrm>
          <a:off x="382847" y="5085184"/>
          <a:ext cx="3330650" cy="122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sud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nord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2904738" y="4882799"/>
            <a:ext cx="882093" cy="7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 bwMode="gray">
          <a:xfrm>
            <a:off x="0" y="177281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 geografica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4968552" y="177825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settore</a:t>
            </a:r>
          </a:p>
        </p:txBody>
      </p:sp>
      <p:sp>
        <p:nvSpPr>
          <p:cNvPr id="15" name="Rettangolo 14"/>
          <p:cNvSpPr/>
          <p:nvPr/>
        </p:nvSpPr>
        <p:spPr bwMode="gray">
          <a:xfrm>
            <a:off x="0" y="4545124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 urbana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3491" y="908720"/>
            <a:ext cx="2334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 = totale campione, n=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5880)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3528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Gli AUTORI delle minacce e delle intimidazioni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1520" y="908348"/>
            <a:ext cx="61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Da chi ha ricevuto minacce o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intimidazioni?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(base= ha ricevuto minacce, n=434)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5098" y="2012588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81131" y="1708200"/>
            <a:ext cx="340670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/>
              <a:t>(possibili più risposte)</a:t>
            </a:r>
            <a:endParaRPr lang="it-IT" sz="1000" i="1" dirty="0"/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1637966298"/>
              </p:ext>
            </p:extLst>
          </p:nvPr>
        </p:nvGraphicFramePr>
        <p:xfrm>
          <a:off x="3635896" y="2537571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09520"/>
              </p:ext>
            </p:extLst>
          </p:nvPr>
        </p:nvGraphicFramePr>
        <p:xfrm>
          <a:off x="2202851" y="2521194"/>
          <a:ext cx="2448272" cy="316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DELINQUENTI COMUNI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CRIMINALITÀ ORGANIZZATA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… </a:t>
                      </a:r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piccola</a:t>
                      </a:r>
                      <a:r>
                        <a:rPr lang="it-IT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criminalità </a:t>
                      </a:r>
                      <a:r>
                        <a:rPr lang="it-IT" sz="11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organizz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... grande criminalità </a:t>
                      </a:r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organizz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.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NON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SO/ NON RISPONDE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ttangolo 21"/>
          <p:cNvSpPr/>
          <p:nvPr/>
        </p:nvSpPr>
        <p:spPr bwMode="gray">
          <a:xfrm>
            <a:off x="395536" y="1760560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23" name="Rettangolo 22"/>
          <p:cNvSpPr/>
          <p:nvPr/>
        </p:nvSpPr>
        <p:spPr bwMode="gray">
          <a:xfrm>
            <a:off x="899592" y="2525947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52</a:t>
            </a:r>
          </a:p>
        </p:txBody>
      </p:sp>
      <p:sp>
        <p:nvSpPr>
          <p:cNvPr id="25" name="Rettangolo 24"/>
          <p:cNvSpPr/>
          <p:nvPr/>
        </p:nvSpPr>
        <p:spPr bwMode="gray">
          <a:xfrm>
            <a:off x="899592" y="299024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22</a:t>
            </a:r>
          </a:p>
        </p:txBody>
      </p:sp>
      <p:sp>
        <p:nvSpPr>
          <p:cNvPr id="26" name="Rettangolo 25"/>
          <p:cNvSpPr/>
          <p:nvPr/>
        </p:nvSpPr>
        <p:spPr bwMode="gray">
          <a:xfrm>
            <a:off x="899592" y="515719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37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03648" y="5775626"/>
            <a:ext cx="6480720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>
                <a:solidFill>
                  <a:srgbClr val="E95E0F"/>
                </a:solidFill>
              </a:rPr>
              <a:t>Risulta in diminuzione rispetto al passato  la quota di chi ritiene di avere a che fare con delinquenti comuni 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899592" y="3573016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17" name="Rettangolo 16"/>
          <p:cNvSpPr/>
          <p:nvPr/>
        </p:nvSpPr>
        <p:spPr bwMode="gray">
          <a:xfrm>
            <a:off x="899592" y="407707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7004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La NATURA delle minacce e delle intimidazioni ricevute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8064" y="908348"/>
            <a:ext cx="61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Che genere 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di minacce o  intimidazioni ha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ricevuto; 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(base= ha ricevuto minacce, n=434)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3387284956"/>
              </p:ext>
            </p:extLst>
          </p:nvPr>
        </p:nvGraphicFramePr>
        <p:xfrm>
          <a:off x="2548661" y="2611478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420"/>
              </p:ext>
            </p:extLst>
          </p:nvPr>
        </p:nvGraphicFramePr>
        <p:xfrm>
          <a:off x="1157931" y="2628968"/>
          <a:ext cx="2448272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PRESSIONI PSICOLOGICHE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…tramite telefonata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… tramite visita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DANNEGGIAMENTO A COSE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VIOLENZA ALLE PERSONE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NON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RISPONDE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44634" y="2352179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638532" y="1945586"/>
            <a:ext cx="340670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/>
              <a:t>(possibili più risposte)</a:t>
            </a:r>
            <a:endParaRPr lang="it-IT" sz="1000" i="1" dirty="0"/>
          </a:p>
        </p:txBody>
      </p:sp>
      <p:sp>
        <p:nvSpPr>
          <p:cNvPr id="11" name="Rettangolo 10"/>
          <p:cNvSpPr/>
          <p:nvPr/>
        </p:nvSpPr>
        <p:spPr bwMode="gray">
          <a:xfrm>
            <a:off x="5796136" y="1124744"/>
            <a:ext cx="2664295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Autore minaccia</a:t>
            </a:r>
          </a:p>
        </p:txBody>
      </p:sp>
      <p:sp>
        <p:nvSpPr>
          <p:cNvPr id="13" name="Rettangolo 12"/>
          <p:cNvSpPr/>
          <p:nvPr/>
        </p:nvSpPr>
        <p:spPr bwMode="gray">
          <a:xfrm>
            <a:off x="5796137" y="1660255"/>
            <a:ext cx="1332146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chemeClr val="tx1"/>
                </a:solidFill>
              </a:rPr>
              <a:t>Crim</a:t>
            </a:r>
            <a:r>
              <a:rPr lang="it-IT" sz="1400" i="1" dirty="0" smtClean="0">
                <a:solidFill>
                  <a:schemeClr val="tx1"/>
                </a:solidFill>
              </a:rPr>
              <a:t>. Organizzata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7128283" y="1660255"/>
            <a:ext cx="1332148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chemeClr val="tx1"/>
                </a:solidFill>
              </a:rPr>
              <a:t>Crim</a:t>
            </a:r>
            <a:r>
              <a:rPr lang="it-IT" sz="1400" i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it-IT" sz="1400" i="1" dirty="0" smtClean="0">
                <a:solidFill>
                  <a:schemeClr val="tx1"/>
                </a:solidFill>
              </a:rPr>
              <a:t>comune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11930"/>
              </p:ext>
            </p:extLst>
          </p:nvPr>
        </p:nvGraphicFramePr>
        <p:xfrm>
          <a:off x="5868144" y="2628968"/>
          <a:ext cx="2448272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55">
            <a:off x="6049350" y="2487664"/>
            <a:ext cx="882093" cy="17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55">
            <a:off x="7289779" y="4066548"/>
            <a:ext cx="882093" cy="6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22"/>
          <p:cNvSpPr/>
          <p:nvPr/>
        </p:nvSpPr>
        <p:spPr bwMode="gray">
          <a:xfrm>
            <a:off x="395536" y="1916832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25" name="Rettangolo 24"/>
          <p:cNvSpPr/>
          <p:nvPr/>
        </p:nvSpPr>
        <p:spPr bwMode="gray">
          <a:xfrm>
            <a:off x="899592" y="261487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73</a:t>
            </a:r>
          </a:p>
        </p:txBody>
      </p:sp>
      <p:sp>
        <p:nvSpPr>
          <p:cNvPr id="29" name="Rettangolo 28"/>
          <p:cNvSpPr/>
          <p:nvPr/>
        </p:nvSpPr>
        <p:spPr bwMode="gray">
          <a:xfrm>
            <a:off x="899592" y="4708221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14</a:t>
            </a:r>
          </a:p>
        </p:txBody>
      </p:sp>
      <p:sp>
        <p:nvSpPr>
          <p:cNvPr id="30" name="Rettangolo 29"/>
          <p:cNvSpPr/>
          <p:nvPr/>
        </p:nvSpPr>
        <p:spPr bwMode="gray">
          <a:xfrm>
            <a:off x="899592" y="314096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31" name="Rettangolo 30"/>
          <p:cNvSpPr/>
          <p:nvPr/>
        </p:nvSpPr>
        <p:spPr bwMode="gray">
          <a:xfrm>
            <a:off x="899592" y="416600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35</a:t>
            </a:r>
          </a:p>
        </p:txBody>
      </p:sp>
      <p:sp>
        <p:nvSpPr>
          <p:cNvPr id="32" name="Rettangolo 31"/>
          <p:cNvSpPr/>
          <p:nvPr/>
        </p:nvSpPr>
        <p:spPr bwMode="gray">
          <a:xfrm>
            <a:off x="954545" y="571633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</a:t>
            </a:r>
          </a:p>
        </p:txBody>
      </p:sp>
      <p:sp>
        <p:nvSpPr>
          <p:cNvPr id="33" name="Rettangolo 32"/>
          <p:cNvSpPr/>
          <p:nvPr/>
        </p:nvSpPr>
        <p:spPr bwMode="gray">
          <a:xfrm>
            <a:off x="899592" y="364502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Le risposte alle richieste estorsive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91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3528" y="117004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La RISPOSTA alla richiesta estorsiva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8064" y="908348"/>
            <a:ext cx="61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Come ha reagito alla richiesta estorsiva?; </a:t>
            </a:r>
            <a:endParaRPr lang="it-IT" sz="1000" i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(base= ha ricevuto minacce, n=434)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923397969"/>
              </p:ext>
            </p:extLst>
          </p:nvPr>
        </p:nvGraphicFramePr>
        <p:xfrm>
          <a:off x="2548661" y="2611478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96956"/>
              </p:ext>
            </p:extLst>
          </p:nvPr>
        </p:nvGraphicFramePr>
        <p:xfrm>
          <a:off x="1157931" y="2628968"/>
          <a:ext cx="2448272" cy="36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61339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HA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RESPINTO LE RICHIESTE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HA ACCETTATO</a:t>
                      </a:r>
                      <a:endParaRPr lang="it-IT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… </a:t>
                      </a:r>
                      <a:r>
                        <a:rPr lang="it-I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subito</a:t>
                      </a:r>
                      <a:endParaRPr lang="it-IT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.. dopo diverse intimidazioni</a:t>
                      </a:r>
                      <a:endParaRPr lang="it-IT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  </a:t>
                      </a:r>
                      <a:endParaRPr lang="it-IT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NON RISPONDE</a:t>
                      </a:r>
                    </a:p>
                    <a:p>
                      <a:pPr algn="r" fontAlgn="b"/>
                      <a:endParaRPr lang="it-IT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44634" y="2352179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11" name="Rettangolo 10"/>
          <p:cNvSpPr/>
          <p:nvPr/>
        </p:nvSpPr>
        <p:spPr bwMode="gray">
          <a:xfrm>
            <a:off x="5796136" y="1052736"/>
            <a:ext cx="2664295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Autore minaccia</a:t>
            </a:r>
          </a:p>
        </p:txBody>
      </p:sp>
      <p:sp>
        <p:nvSpPr>
          <p:cNvPr id="13" name="Rettangolo 12"/>
          <p:cNvSpPr/>
          <p:nvPr/>
        </p:nvSpPr>
        <p:spPr bwMode="gray">
          <a:xfrm>
            <a:off x="5796137" y="1588247"/>
            <a:ext cx="1332146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chemeClr val="tx1"/>
                </a:solidFill>
              </a:rPr>
              <a:t>Crim</a:t>
            </a:r>
            <a:r>
              <a:rPr lang="it-IT" sz="1400" i="1" dirty="0" smtClean="0">
                <a:solidFill>
                  <a:schemeClr val="tx1"/>
                </a:solidFill>
              </a:rPr>
              <a:t>. Organizzata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7128283" y="1588247"/>
            <a:ext cx="1332148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chemeClr val="tx1"/>
                </a:solidFill>
              </a:rPr>
              <a:t>Crim</a:t>
            </a:r>
            <a:r>
              <a:rPr lang="it-IT" sz="1400" i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it-IT" sz="1400" i="1" dirty="0" smtClean="0">
                <a:solidFill>
                  <a:schemeClr val="tx1"/>
                </a:solidFill>
              </a:rPr>
              <a:t>comune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705519"/>
              </p:ext>
            </p:extLst>
          </p:nvPr>
        </p:nvGraphicFramePr>
        <p:xfrm>
          <a:off x="5868144" y="2628968"/>
          <a:ext cx="2448272" cy="357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6133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70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3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55">
            <a:off x="6161875" y="3176224"/>
            <a:ext cx="647436" cy="77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 bwMode="gray">
          <a:xfrm>
            <a:off x="107504" y="1916832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27" name="Rettangolo 26"/>
          <p:cNvSpPr/>
          <p:nvPr/>
        </p:nvSpPr>
        <p:spPr bwMode="gray">
          <a:xfrm>
            <a:off x="611560" y="263691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73</a:t>
            </a:r>
          </a:p>
        </p:txBody>
      </p:sp>
      <p:sp>
        <p:nvSpPr>
          <p:cNvPr id="28" name="Rettangolo 27"/>
          <p:cNvSpPr/>
          <p:nvPr/>
        </p:nvSpPr>
        <p:spPr bwMode="gray">
          <a:xfrm>
            <a:off x="611560" y="333836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19</a:t>
            </a:r>
          </a:p>
        </p:txBody>
      </p:sp>
      <p:sp>
        <p:nvSpPr>
          <p:cNvPr id="29" name="Rettangolo 28"/>
          <p:cNvSpPr/>
          <p:nvPr/>
        </p:nvSpPr>
        <p:spPr bwMode="gray">
          <a:xfrm>
            <a:off x="611560" y="566124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8</a:t>
            </a:r>
          </a:p>
        </p:txBody>
      </p:sp>
      <p:sp>
        <p:nvSpPr>
          <p:cNvPr id="20" name="Rettangolo 19"/>
          <p:cNvSpPr/>
          <p:nvPr/>
        </p:nvSpPr>
        <p:spPr bwMode="gray">
          <a:xfrm>
            <a:off x="611560" y="386104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</a:t>
            </a:r>
          </a:p>
        </p:txBody>
      </p:sp>
      <p:sp>
        <p:nvSpPr>
          <p:cNvPr id="22" name="Rettangolo 21"/>
          <p:cNvSpPr/>
          <p:nvPr/>
        </p:nvSpPr>
        <p:spPr bwMode="gray">
          <a:xfrm>
            <a:off x="611560" y="450912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930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7004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La risposta alla RICHIESTA ESTORSIVA: descrizione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8064" y="911042"/>
            <a:ext cx="90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Come ha soddisfatto le richieste?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Nel 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2013 che cifra complessiva è stato/a costretto a pagare / qual è il valore complessivo della merce che è stato costretto a consegnare?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Questa 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cifra/questo valore della merce, Le è stata estorta in una sola volta, o in più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volte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? Se in più volte, con cadenze irregolari o regolari?</a:t>
            </a:r>
          </a:p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(base= ha accettato di pagare, n=115)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2937345522"/>
              </p:ext>
            </p:extLst>
          </p:nvPr>
        </p:nvGraphicFramePr>
        <p:xfrm>
          <a:off x="2116613" y="2802242"/>
          <a:ext cx="5623739" cy="350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46151"/>
              </p:ext>
            </p:extLst>
          </p:nvPr>
        </p:nvGraphicFramePr>
        <p:xfrm>
          <a:off x="683568" y="2778329"/>
          <a:ext cx="2448272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5328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Denaro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Consegna di merce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Acquisto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 fornitori imposti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Assunzione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ersonale imposto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Cessione quota di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azienda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 bwMode="gray">
          <a:xfrm>
            <a:off x="1331640" y="2046939"/>
            <a:ext cx="3168352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i="1" u="sng" dirty="0" smtClean="0">
                <a:solidFill>
                  <a:srgbClr val="000000"/>
                </a:solidFill>
              </a:rPr>
              <a:t>Come ha risposto alla richiesta?</a:t>
            </a: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94707"/>
              </p:ext>
            </p:extLst>
          </p:nvPr>
        </p:nvGraphicFramePr>
        <p:xfrm>
          <a:off x="6156176" y="2420888"/>
          <a:ext cx="2160240" cy="1618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606"/>
                <a:gridCol w="492634"/>
              </a:tblGrid>
              <a:tr h="269730">
                <a:tc>
                  <a:txBody>
                    <a:bodyPr/>
                    <a:lstStyle/>
                    <a:p>
                      <a:pPr algn="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Fino 1.ooo€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1-5.ooo€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5-10.ooo€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10-20.ooo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&gt;20.ooo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Rettangolo 27"/>
          <p:cNvSpPr/>
          <p:nvPr/>
        </p:nvSpPr>
        <p:spPr bwMode="gray">
          <a:xfrm>
            <a:off x="4860032" y="1628800"/>
            <a:ext cx="381642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Dichiara somma pagata/valore merce pari 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774060" y="4077072"/>
            <a:ext cx="2542356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400" dirty="0" smtClean="0"/>
              <a:t>vs 2007 in flessione somme superiori a10.ooo€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5004048" y="4725144"/>
            <a:ext cx="381642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La somma/merce è stata consegnata…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20483"/>
              </p:ext>
            </p:extLst>
          </p:nvPr>
        </p:nvGraphicFramePr>
        <p:xfrm>
          <a:off x="5148064" y="5301209"/>
          <a:ext cx="3312368" cy="1394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996"/>
                <a:gridCol w="755372"/>
              </a:tblGrid>
              <a:tr h="196510">
                <a:tc>
                  <a:txBody>
                    <a:bodyPr/>
                    <a:lstStyle/>
                    <a:p>
                      <a:pPr algn="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1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UN’UNICA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SOLUZIONE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1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VOLTE…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1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…a</a:t>
                      </a:r>
                      <a:r>
                        <a:rPr lang="it-IT" sz="140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cadenza irregolare</a:t>
                      </a:r>
                      <a:endParaRPr lang="it-IT" sz="14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1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…a cadenza regolare</a:t>
                      </a:r>
                      <a:endParaRPr lang="it-IT" sz="1400" i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 bwMode="gray">
          <a:xfrm>
            <a:off x="-180528" y="2154890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18" name="Rettangolo 17"/>
          <p:cNvSpPr/>
          <p:nvPr/>
        </p:nvSpPr>
        <p:spPr bwMode="gray">
          <a:xfrm>
            <a:off x="323528" y="287497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52</a:t>
            </a:r>
          </a:p>
        </p:txBody>
      </p:sp>
      <p:sp>
        <p:nvSpPr>
          <p:cNvPr id="19" name="Rettangolo 18"/>
          <p:cNvSpPr/>
          <p:nvPr/>
        </p:nvSpPr>
        <p:spPr bwMode="gray">
          <a:xfrm>
            <a:off x="323528" y="333495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55</a:t>
            </a:r>
          </a:p>
        </p:txBody>
      </p:sp>
      <p:sp>
        <p:nvSpPr>
          <p:cNvPr id="23" name="Rettangolo 22"/>
          <p:cNvSpPr/>
          <p:nvPr/>
        </p:nvSpPr>
        <p:spPr bwMode="gray">
          <a:xfrm>
            <a:off x="323528" y="4426095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25" name="Rettangolo 24"/>
          <p:cNvSpPr/>
          <p:nvPr/>
        </p:nvSpPr>
        <p:spPr bwMode="gray">
          <a:xfrm>
            <a:off x="323528" y="4956501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26" name="Rettangolo 25"/>
          <p:cNvSpPr/>
          <p:nvPr/>
        </p:nvSpPr>
        <p:spPr bwMode="gray">
          <a:xfrm>
            <a:off x="323396" y="387204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29" name="Rettangolo 28"/>
          <p:cNvSpPr/>
          <p:nvPr/>
        </p:nvSpPr>
        <p:spPr bwMode="gray">
          <a:xfrm>
            <a:off x="5004048" y="1999857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30" name="Rettangolo 29"/>
          <p:cNvSpPr/>
          <p:nvPr/>
        </p:nvSpPr>
        <p:spPr bwMode="gray">
          <a:xfrm>
            <a:off x="5502508" y="2575921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20</a:t>
            </a:r>
          </a:p>
        </p:txBody>
      </p:sp>
      <p:sp>
        <p:nvSpPr>
          <p:cNvPr id="31" name="Rettangolo 30"/>
          <p:cNvSpPr/>
          <p:nvPr/>
        </p:nvSpPr>
        <p:spPr bwMode="gray">
          <a:xfrm>
            <a:off x="5508104" y="286395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21</a:t>
            </a:r>
          </a:p>
        </p:txBody>
      </p:sp>
      <p:sp>
        <p:nvSpPr>
          <p:cNvPr id="33" name="Rettangolo 32"/>
          <p:cNvSpPr/>
          <p:nvPr/>
        </p:nvSpPr>
        <p:spPr bwMode="gray">
          <a:xfrm>
            <a:off x="5508104" y="3512025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37</a:t>
            </a:r>
          </a:p>
        </p:txBody>
      </p:sp>
      <p:sp>
        <p:nvSpPr>
          <p:cNvPr id="34" name="Rettangolo 33"/>
          <p:cNvSpPr/>
          <p:nvPr/>
        </p:nvSpPr>
        <p:spPr bwMode="gray">
          <a:xfrm>
            <a:off x="5507972" y="3118934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22</a:t>
            </a:r>
          </a:p>
        </p:txBody>
      </p:sp>
      <p:sp>
        <p:nvSpPr>
          <p:cNvPr id="2" name="Parentesi graffa aperta 1"/>
          <p:cNvSpPr/>
          <p:nvPr/>
        </p:nvSpPr>
        <p:spPr>
          <a:xfrm>
            <a:off x="6444208" y="3567905"/>
            <a:ext cx="45719" cy="39309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95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Le azioni a protezione della  propria impresa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1520" y="908348"/>
            <a:ext cx="90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Che genere di misure cautelative ha preso nei confronti del racket e degli altri fenomeni 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 criminali</a:t>
            </a:r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? </a:t>
            </a:r>
          </a:p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(base = 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rgbClr val="928580">
                  <a:lumMod val="50000"/>
                </a:srgbClr>
              </a:solidFill>
            </a:endParaRP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225895244"/>
              </p:ext>
            </p:extLst>
          </p:nvPr>
        </p:nvGraphicFramePr>
        <p:xfrm>
          <a:off x="2620669" y="2802242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71475"/>
              </p:ext>
            </p:extLst>
          </p:nvPr>
        </p:nvGraphicFramePr>
        <p:xfrm>
          <a:off x="1115616" y="2778329"/>
          <a:ext cx="2448272" cy="381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ALMENO UNA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INIZIATIVA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telecamere/impianti allarme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assicurazione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vigilanza privata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vetrina corazzata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denuncia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associazione di categoria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richiesta informale polizia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associazioni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antiracket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 bwMode="gray">
          <a:xfrm>
            <a:off x="2123728" y="1700808"/>
            <a:ext cx="3419872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Le misure per la sicurezza della propria impresa vs racket e criminalità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419660" y="2492896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5508104" y="3104964"/>
            <a:ext cx="576064" cy="1080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 bwMode="gray">
          <a:xfrm>
            <a:off x="6074108" y="2444788"/>
            <a:ext cx="2808312" cy="30894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u="sng" dirty="0" smtClean="0">
                <a:solidFill>
                  <a:srgbClr val="000000"/>
                </a:solidFill>
              </a:rPr>
              <a:t>accentuazioni</a:t>
            </a:r>
          </a:p>
        </p:txBody>
      </p:sp>
      <p:sp>
        <p:nvSpPr>
          <p:cNvPr id="33" name="Rettangolo 32"/>
          <p:cNvSpPr/>
          <p:nvPr/>
        </p:nvSpPr>
        <p:spPr bwMode="gray">
          <a:xfrm>
            <a:off x="6156176" y="2802113"/>
            <a:ext cx="2808312" cy="119622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</a:rPr>
              <a:t>Tabaccai  	76%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</a:rPr>
              <a:t>Benzinai  	60%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</a:rPr>
              <a:t>Pubblici esercizi	54%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</a:rPr>
              <a:t>Nord Est	54%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-36512" y="2154890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15" name="Rettangolo 14"/>
          <p:cNvSpPr/>
          <p:nvPr/>
        </p:nvSpPr>
        <p:spPr bwMode="gray">
          <a:xfrm>
            <a:off x="522497" y="278092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40</a:t>
            </a:r>
          </a:p>
        </p:txBody>
      </p:sp>
      <p:sp>
        <p:nvSpPr>
          <p:cNvPr id="17" name="Rettangolo 16"/>
          <p:cNvSpPr/>
          <p:nvPr/>
        </p:nvSpPr>
        <p:spPr bwMode="gray">
          <a:xfrm>
            <a:off x="522497" y="3212976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18" name="Rettangolo 17"/>
          <p:cNvSpPr/>
          <p:nvPr/>
        </p:nvSpPr>
        <p:spPr bwMode="gray">
          <a:xfrm>
            <a:off x="522497" y="525714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gray">
          <a:xfrm>
            <a:off x="522497" y="6121236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23" name="Rettangolo 22"/>
          <p:cNvSpPr/>
          <p:nvPr/>
        </p:nvSpPr>
        <p:spPr bwMode="gray">
          <a:xfrm>
            <a:off x="522497" y="361197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18</a:t>
            </a:r>
          </a:p>
        </p:txBody>
      </p:sp>
      <p:sp>
        <p:nvSpPr>
          <p:cNvPr id="27" name="Rettangolo 26"/>
          <p:cNvSpPr/>
          <p:nvPr/>
        </p:nvSpPr>
        <p:spPr bwMode="gray">
          <a:xfrm>
            <a:off x="522497" y="4044021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17</a:t>
            </a:r>
          </a:p>
        </p:txBody>
      </p:sp>
      <p:sp>
        <p:nvSpPr>
          <p:cNvPr id="28" name="Rettangolo 27"/>
          <p:cNvSpPr/>
          <p:nvPr/>
        </p:nvSpPr>
        <p:spPr bwMode="gray">
          <a:xfrm>
            <a:off x="522497" y="446505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11</a:t>
            </a:r>
          </a:p>
        </p:txBody>
      </p:sp>
      <p:sp>
        <p:nvSpPr>
          <p:cNvPr id="31" name="Rettangolo 30"/>
          <p:cNvSpPr/>
          <p:nvPr/>
        </p:nvSpPr>
        <p:spPr bwMode="gray">
          <a:xfrm>
            <a:off x="522497" y="489710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</a:t>
            </a:r>
          </a:p>
        </p:txBody>
      </p:sp>
      <p:sp>
        <p:nvSpPr>
          <p:cNvPr id="32" name="Rettangolo 31"/>
          <p:cNvSpPr/>
          <p:nvPr/>
        </p:nvSpPr>
        <p:spPr bwMode="gray">
          <a:xfrm>
            <a:off x="511480" y="5717128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84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spect="1" noChangeArrowheads="1"/>
          </p:cNvSpPr>
          <p:nvPr/>
        </p:nvSpPr>
        <p:spPr bwMode="auto">
          <a:xfrm>
            <a:off x="323528" y="-27384"/>
            <a:ext cx="5375083" cy="7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Indice </a:t>
            </a:r>
            <a:endParaRPr lang="it-IT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705775" y="2682680"/>
            <a:ext cx="8028756" cy="369411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Le percezioni sulla criminalità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683568" y="3908907"/>
            <a:ext cx="8028756" cy="370432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Le risposte alle richieste estorsive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25769" y="1509654"/>
            <a:ext cx="7908762" cy="369411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Premessa e obiettivi					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61788" y="1343025"/>
            <a:ext cx="674462" cy="685668"/>
            <a:chOff x="251520" y="1042856"/>
            <a:chExt cx="792163" cy="792162"/>
          </a:xfrm>
        </p:grpSpPr>
        <p:sp>
          <p:nvSpPr>
            <p:cNvPr id="31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32" name="Group 2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1" name="Rectangle 5"/>
          <p:cNvSpPr>
            <a:spLocks noChangeArrowheads="1"/>
          </p:cNvSpPr>
          <p:nvPr/>
        </p:nvSpPr>
        <p:spPr bwMode="gray">
          <a:xfrm>
            <a:off x="705775" y="2080938"/>
            <a:ext cx="8028756" cy="369411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Sintesi dei </a:t>
            </a: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principali risultati					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gray">
          <a:xfrm>
            <a:off x="705775" y="3291018"/>
            <a:ext cx="8028756" cy="369411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L’esperienza di criminalità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gray">
          <a:xfrm>
            <a:off x="923558" y="4530221"/>
            <a:ext cx="7788766" cy="370432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 problemi del territorio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gray">
          <a:xfrm>
            <a:off x="683568" y="5796600"/>
            <a:ext cx="8028756" cy="370432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Allegato: nota metodologica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8" name="Ellipse 13"/>
          <p:cNvSpPr/>
          <p:nvPr/>
        </p:nvSpPr>
        <p:spPr bwMode="gray">
          <a:xfrm>
            <a:off x="251520" y="1351526"/>
            <a:ext cx="674462" cy="6856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92" name="Gruppo 91"/>
          <p:cNvGrpSpPr/>
          <p:nvPr/>
        </p:nvGrpSpPr>
        <p:grpSpPr>
          <a:xfrm>
            <a:off x="251520" y="1935050"/>
            <a:ext cx="674462" cy="685668"/>
            <a:chOff x="251520" y="1042856"/>
            <a:chExt cx="792163" cy="792162"/>
          </a:xfrm>
        </p:grpSpPr>
        <p:sp>
          <p:nvSpPr>
            <p:cNvPr id="93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94" name="Group 2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7" name="Gruppo 96"/>
          <p:cNvGrpSpPr/>
          <p:nvPr/>
        </p:nvGrpSpPr>
        <p:grpSpPr>
          <a:xfrm>
            <a:off x="251520" y="2542893"/>
            <a:ext cx="674462" cy="685668"/>
            <a:chOff x="251520" y="1042856"/>
            <a:chExt cx="792163" cy="792162"/>
          </a:xfrm>
        </p:grpSpPr>
        <p:sp>
          <p:nvSpPr>
            <p:cNvPr id="98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99" name="Group 2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2" name="Gruppo 101"/>
          <p:cNvGrpSpPr/>
          <p:nvPr/>
        </p:nvGrpSpPr>
        <p:grpSpPr>
          <a:xfrm>
            <a:off x="251520" y="3158691"/>
            <a:ext cx="674462" cy="685668"/>
            <a:chOff x="251520" y="1042856"/>
            <a:chExt cx="792163" cy="792162"/>
          </a:xfrm>
        </p:grpSpPr>
        <p:sp>
          <p:nvSpPr>
            <p:cNvPr id="103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04" name="Group 2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7" name="Gruppo 106"/>
          <p:cNvGrpSpPr/>
          <p:nvPr/>
        </p:nvGrpSpPr>
        <p:grpSpPr>
          <a:xfrm>
            <a:off x="251520" y="3770327"/>
            <a:ext cx="674462" cy="685668"/>
            <a:chOff x="251520" y="1042856"/>
            <a:chExt cx="792163" cy="792162"/>
          </a:xfrm>
        </p:grpSpPr>
        <p:sp>
          <p:nvSpPr>
            <p:cNvPr id="108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09" name="Group 2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2" name="Gruppo 121"/>
          <p:cNvGrpSpPr/>
          <p:nvPr/>
        </p:nvGrpSpPr>
        <p:grpSpPr>
          <a:xfrm>
            <a:off x="269740" y="4380689"/>
            <a:ext cx="674462" cy="685668"/>
            <a:chOff x="251520" y="1042856"/>
            <a:chExt cx="792163" cy="792162"/>
          </a:xfrm>
        </p:grpSpPr>
        <p:sp>
          <p:nvSpPr>
            <p:cNvPr id="123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24" name="Group 25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7" name="Gruppo 126"/>
          <p:cNvGrpSpPr/>
          <p:nvPr/>
        </p:nvGrpSpPr>
        <p:grpSpPr>
          <a:xfrm>
            <a:off x="269738" y="5625380"/>
            <a:ext cx="674462" cy="685668"/>
            <a:chOff x="251520" y="1042856"/>
            <a:chExt cx="792163" cy="792162"/>
          </a:xfrm>
        </p:grpSpPr>
        <p:sp>
          <p:nvSpPr>
            <p:cNvPr id="128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29" name="Group 2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3" name="Gruppo 62"/>
          <p:cNvGrpSpPr/>
          <p:nvPr/>
        </p:nvGrpSpPr>
        <p:grpSpPr>
          <a:xfrm>
            <a:off x="254562" y="4974508"/>
            <a:ext cx="674462" cy="685668"/>
            <a:chOff x="251520" y="1042856"/>
            <a:chExt cx="792163" cy="792162"/>
          </a:xfrm>
        </p:grpSpPr>
        <p:sp>
          <p:nvSpPr>
            <p:cNvPr id="64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65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2" name="Rectangle 5"/>
          <p:cNvSpPr>
            <a:spLocks noChangeArrowheads="1"/>
          </p:cNvSpPr>
          <p:nvPr/>
        </p:nvSpPr>
        <p:spPr bwMode="gray">
          <a:xfrm>
            <a:off x="895760" y="5176731"/>
            <a:ext cx="7816564" cy="370432"/>
          </a:xfrm>
          <a:prstGeom prst="rect">
            <a:avLst/>
          </a:prstGeom>
          <a:solidFill>
            <a:srgbClr val="E95E0F"/>
          </a:solidFill>
          <a:ln>
            <a:noFill/>
          </a:ln>
          <a:extLst/>
        </p:spPr>
        <p:txBody>
          <a:bodyPr lIns="504000" tIns="46800" rIns="90000" bIns="46800" anchor="ctr"/>
          <a:lstStyle/>
          <a:p>
            <a:pPr fontAlgn="base">
              <a:spcBef>
                <a:spcPct val="0"/>
              </a:spcBef>
              <a:spcAft>
                <a:spcPct val="20000"/>
              </a:spcAft>
            </a:pPr>
            <a:endParaRPr lang="it-IT" sz="1600" noProof="1" smtClean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Il confronto tra i risultati nazionali e regionali </a:t>
            </a:r>
          </a:p>
          <a:p>
            <a:pPr fontAlgn="base">
              <a:spcBef>
                <a:spcPct val="0"/>
              </a:spcBef>
              <a:spcAft>
                <a:spcPct val="20000"/>
              </a:spcAft>
            </a:pPr>
            <a:r>
              <a:rPr lang="it-IT" sz="1600" noProof="1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                                                               50</a:t>
            </a:r>
            <a:endParaRPr lang="it-IT" sz="1600" noProof="1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133" name="Gruppo 132"/>
          <p:cNvGrpSpPr/>
          <p:nvPr/>
        </p:nvGrpSpPr>
        <p:grpSpPr>
          <a:xfrm>
            <a:off x="243568" y="1326854"/>
            <a:ext cx="674462" cy="685668"/>
            <a:chOff x="251520" y="1042856"/>
            <a:chExt cx="792163" cy="792162"/>
          </a:xfrm>
        </p:grpSpPr>
        <p:sp>
          <p:nvSpPr>
            <p:cNvPr id="134" name="Ellipse 13"/>
            <p:cNvSpPr/>
            <p:nvPr/>
          </p:nvSpPr>
          <p:spPr bwMode="gray">
            <a:xfrm>
              <a:off x="251520" y="1042856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35" name="Group 25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gray">
            <a:xfrm>
              <a:off x="350543" y="1132535"/>
              <a:ext cx="575439" cy="575439"/>
              <a:chOff x="2835" y="1202"/>
              <a:chExt cx="308" cy="30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Oval 26"/>
              <p:cNvSpPr>
                <a:spLocks noChangeArrowheads="1"/>
              </p:cNvSpPr>
              <p:nvPr/>
            </p:nvSpPr>
            <p:spPr bwMode="gray">
              <a:xfrm>
                <a:off x="2835" y="1202"/>
                <a:ext cx="308" cy="308"/>
              </a:xfrm>
              <a:prstGeom prst="ellipse">
                <a:avLst/>
              </a:prstGeom>
              <a:noFill/>
              <a:ln w="12700" algn="ctr">
                <a:solidFill>
                  <a:schemeClr val="bg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72000" tIns="72000" rIns="72000" bIns="72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reeform 27"/>
              <p:cNvSpPr>
                <a:spLocks/>
              </p:cNvSpPr>
              <p:nvPr/>
            </p:nvSpPr>
            <p:spPr bwMode="gray">
              <a:xfrm>
                <a:off x="2908" y="1280"/>
                <a:ext cx="172" cy="162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342" y="12"/>
                  </a:cxn>
                  <a:cxn ang="0">
                    <a:pos x="224" y="135"/>
                  </a:cxn>
                  <a:cxn ang="0">
                    <a:pos x="126" y="290"/>
                  </a:cxn>
                  <a:cxn ang="0">
                    <a:pos x="108" y="302"/>
                  </a:cxn>
                  <a:cxn ang="0">
                    <a:pos x="77" y="326"/>
                  </a:cxn>
                  <a:cxn ang="0">
                    <a:pos x="63" y="287"/>
                  </a:cxn>
                  <a:cxn ang="0">
                    <a:pos x="56" y="271"/>
                  </a:cxn>
                  <a:cxn ang="0">
                    <a:pos x="28" y="220"/>
                  </a:cxn>
                  <a:cxn ang="0">
                    <a:pos x="0" y="198"/>
                  </a:cxn>
                  <a:cxn ang="0">
                    <a:pos x="49" y="170"/>
                  </a:cxn>
                  <a:cxn ang="0">
                    <a:pos x="91" y="222"/>
                  </a:cxn>
                  <a:cxn ang="0">
                    <a:pos x="98" y="239"/>
                  </a:cxn>
                  <a:cxn ang="0">
                    <a:pos x="205" y="102"/>
                  </a:cxn>
                  <a:cxn ang="0">
                    <a:pos x="333" y="0"/>
                  </a:cxn>
                </a:cxnLst>
                <a:rect l="0" t="0" r="r" b="b"/>
                <a:pathLst>
                  <a:path w="342" h="326">
                    <a:moveTo>
                      <a:pt x="333" y="0"/>
                    </a:moveTo>
                    <a:cubicBezTo>
                      <a:pt x="342" y="12"/>
                      <a:pt x="342" y="12"/>
                      <a:pt x="342" y="12"/>
                    </a:cubicBezTo>
                    <a:cubicBezTo>
                      <a:pt x="307" y="39"/>
                      <a:pt x="268" y="79"/>
                      <a:pt x="224" y="135"/>
                    </a:cubicBezTo>
                    <a:cubicBezTo>
                      <a:pt x="181" y="190"/>
                      <a:pt x="149" y="242"/>
                      <a:pt x="126" y="290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92" y="313"/>
                      <a:pt x="82" y="320"/>
                      <a:pt x="77" y="326"/>
                    </a:cubicBezTo>
                    <a:cubicBezTo>
                      <a:pt x="75" y="318"/>
                      <a:pt x="70" y="305"/>
                      <a:pt x="63" y="287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46" y="248"/>
                      <a:pt x="37" y="231"/>
                      <a:pt x="28" y="220"/>
                    </a:cubicBezTo>
                    <a:cubicBezTo>
                      <a:pt x="20" y="209"/>
                      <a:pt x="10" y="202"/>
                      <a:pt x="0" y="198"/>
                    </a:cubicBezTo>
                    <a:cubicBezTo>
                      <a:pt x="18" y="179"/>
                      <a:pt x="34" y="170"/>
                      <a:pt x="49" y="170"/>
                    </a:cubicBezTo>
                    <a:cubicBezTo>
                      <a:pt x="61" y="170"/>
                      <a:pt x="75" y="187"/>
                      <a:pt x="91" y="222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126" y="192"/>
                      <a:pt x="162" y="146"/>
                      <a:pt x="205" y="102"/>
                    </a:cubicBezTo>
                    <a:cubicBezTo>
                      <a:pt x="249" y="57"/>
                      <a:pt x="292" y="23"/>
                      <a:pt x="333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 dirty="0">
                  <a:solidFill>
                    <a:srgbClr val="E95E0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108495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La sicurezza della propria attività: le iniziative più efficaci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040" y="908348"/>
            <a:ext cx="90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Quali iniziative tra quelle indicate ritiene più efficaci per la sicurezza della sua impresa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?</a:t>
            </a:r>
          </a:p>
          <a:p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(</a:t>
            </a:r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base = 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rgbClr val="928580">
                  <a:lumMod val="50000"/>
                </a:srgbClr>
              </a:solidFill>
            </a:endParaRP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3574240831"/>
              </p:ext>
            </p:extLst>
          </p:nvPr>
        </p:nvGraphicFramePr>
        <p:xfrm>
          <a:off x="3124725" y="2586218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7382"/>
              </p:ext>
            </p:extLst>
          </p:nvPr>
        </p:nvGraphicFramePr>
        <p:xfrm>
          <a:off x="1691680" y="2634312"/>
          <a:ext cx="2448272" cy="333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Maggior protezione sul territorio da parte delle forze dell'ordine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certezza della pena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maggior</a:t>
                      </a:r>
                      <a:r>
                        <a:rPr lang="it-IT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collaborazione con le forze dell'ordine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interventi di enti locali per poliziotti di quartiere/polizia locale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maggiori interventi delle associazioni di categoria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associazionismo antiracket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…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 bwMode="gray">
          <a:xfrm>
            <a:off x="2915816" y="1484784"/>
            <a:ext cx="3728640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Le iniziative ritenute più efficaci per la sicurezza della propria impresa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51302" y="2276872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-36512" y="1982934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15" name="Rettangolo 14"/>
          <p:cNvSpPr/>
          <p:nvPr/>
        </p:nvSpPr>
        <p:spPr bwMode="gray">
          <a:xfrm>
            <a:off x="522497" y="260897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50</a:t>
            </a:r>
          </a:p>
        </p:txBody>
      </p:sp>
      <p:sp>
        <p:nvSpPr>
          <p:cNvPr id="17" name="Rettangolo 16"/>
          <p:cNvSpPr/>
          <p:nvPr/>
        </p:nvSpPr>
        <p:spPr bwMode="gray">
          <a:xfrm>
            <a:off x="522497" y="304102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53</a:t>
            </a:r>
          </a:p>
        </p:txBody>
      </p:sp>
      <p:sp>
        <p:nvSpPr>
          <p:cNvPr id="26" name="Rettangolo 25"/>
          <p:cNvSpPr/>
          <p:nvPr/>
        </p:nvSpPr>
        <p:spPr bwMode="gray">
          <a:xfrm>
            <a:off x="528535" y="3584033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35</a:t>
            </a:r>
          </a:p>
        </p:txBody>
      </p:sp>
      <p:sp>
        <p:nvSpPr>
          <p:cNvPr id="27" name="Rettangolo 26"/>
          <p:cNvSpPr/>
          <p:nvPr/>
        </p:nvSpPr>
        <p:spPr bwMode="gray">
          <a:xfrm>
            <a:off x="528535" y="404913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21</a:t>
            </a:r>
          </a:p>
        </p:txBody>
      </p:sp>
      <p:sp>
        <p:nvSpPr>
          <p:cNvPr id="28" name="Rettangolo 27"/>
          <p:cNvSpPr/>
          <p:nvPr/>
        </p:nvSpPr>
        <p:spPr bwMode="gray">
          <a:xfrm>
            <a:off x="528535" y="4536265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err="1" smtClean="0">
                <a:solidFill>
                  <a:srgbClr val="E95E0F"/>
                </a:solidFill>
              </a:rPr>
              <a:t>n.d.</a:t>
            </a:r>
            <a:endParaRPr lang="it-IT" sz="1400" i="1" dirty="0" smtClean="0">
              <a:solidFill>
                <a:srgbClr val="E95E0F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gray">
          <a:xfrm>
            <a:off x="528535" y="5018287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79712" y="5652537"/>
            <a:ext cx="6480720" cy="584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>
                <a:solidFill>
                  <a:srgbClr val="E95E0F"/>
                </a:solidFill>
              </a:rPr>
              <a:t>Rispetto al passato  aumenta la richiesta di protezione sul territorio da parte delle forze dell’ordine </a:t>
            </a:r>
          </a:p>
        </p:txBody>
      </p:sp>
    </p:spTree>
    <p:extLst>
      <p:ext uri="{BB962C8B-B14F-4D97-AF65-F5344CB8AC3E}">
        <p14:creationId xmlns:p14="http://schemas.microsoft.com/office/powerpoint/2010/main" val="40768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I problemi del territorio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359758482"/>
              </p:ext>
            </p:extLst>
          </p:nvPr>
        </p:nvGraphicFramePr>
        <p:xfrm>
          <a:off x="462646" y="2802242"/>
          <a:ext cx="5623739" cy="350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16151"/>
              </p:ext>
            </p:extLst>
          </p:nvPr>
        </p:nvGraphicFramePr>
        <p:xfrm>
          <a:off x="-972616" y="2852936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76333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33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5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RISPONDE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>
          <a:xfrm>
            <a:off x="180503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Il fenomeno del TACCHEGGIO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818" y="930786"/>
            <a:ext cx="893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 La Sua attività è soggetta a fenomeni di taccheggio? Cioè si verificano furti di merce esposta nel suo esercizio commerciale da parte di frequentatori/visitatori/clienti? </a:t>
            </a:r>
            <a:endParaRPr lang="it-IT" sz="1000" i="1" dirty="0" smtClean="0">
              <a:solidFill>
                <a:srgbClr val="928580">
                  <a:lumMod val="50000"/>
                </a:srgbClr>
              </a:solidFill>
              <a:latin typeface="Century Gothic" pitchFamily="34" charset="0"/>
            </a:endParaRPr>
          </a:p>
          <a:p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(</a:t>
            </a:r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base = 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totale campione, n= 5880)</a:t>
            </a:r>
            <a:endParaRPr lang="it-IT" sz="1000" dirty="0" smtClean="0">
              <a:solidFill>
                <a:srgbClr val="928580">
                  <a:lumMod val="50000"/>
                </a:srgbClr>
              </a:solidFill>
            </a:endParaRPr>
          </a:p>
          <a:p>
            <a:endParaRPr lang="it-IT" sz="1000" dirty="0">
              <a:solidFill>
                <a:srgbClr val="928580">
                  <a:lumMod val="50000"/>
                </a:srgb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35696" y="2492896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8" name="Rettangolo 7"/>
          <p:cNvSpPr/>
          <p:nvPr/>
        </p:nvSpPr>
        <p:spPr bwMode="gray">
          <a:xfrm>
            <a:off x="160499" y="1693050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u="sng" dirty="0" smtClean="0">
                <a:solidFill>
                  <a:srgbClr val="000000"/>
                </a:solidFill>
              </a:rPr>
              <a:t>Ha subito taccheggi</a:t>
            </a:r>
            <a:endParaRPr lang="it-IT" sz="1600" i="1" u="sng" dirty="0" smtClean="0">
              <a:solidFill>
                <a:srgbClr val="00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3563888" y="3284984"/>
            <a:ext cx="2592288" cy="3912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11737"/>
              </p:ext>
            </p:extLst>
          </p:nvPr>
        </p:nvGraphicFramePr>
        <p:xfrm>
          <a:off x="6372200" y="2924944"/>
          <a:ext cx="2145144" cy="134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379"/>
                <a:gridCol w="300765"/>
              </a:tblGrid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MOLTO AUMENTATO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ABBASTANZA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AUMENTATO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RIMASTO</a:t>
                      </a:r>
                      <a:r>
                        <a:rPr lang="it-IT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UGUALE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DIMINUITO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73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RISPONDE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 bwMode="gray">
          <a:xfrm>
            <a:off x="6516216" y="2347230"/>
            <a:ext cx="1944216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i="1" dirty="0" smtClean="0">
                <a:solidFill>
                  <a:srgbClr val="000000"/>
                </a:solidFill>
              </a:rPr>
              <a:t>rispetto a 5/6 anni fa </a:t>
            </a:r>
          </a:p>
          <a:p>
            <a:pPr algn="ctr"/>
            <a:r>
              <a:rPr lang="it-IT" sz="1200" b="1" i="1" dirty="0" smtClean="0">
                <a:solidFill>
                  <a:srgbClr val="000000"/>
                </a:solidFill>
              </a:rPr>
              <a:t>IL FENOMENO è</a:t>
            </a:r>
            <a:r>
              <a:rPr lang="it-IT" sz="1200" i="1" dirty="0" smtClean="0">
                <a:solidFill>
                  <a:srgbClr val="000000"/>
                </a:solidFill>
              </a:rPr>
              <a:t>…?</a:t>
            </a:r>
          </a:p>
        </p:txBody>
      </p:sp>
      <p:sp>
        <p:nvSpPr>
          <p:cNvPr id="15" name="Rettangolo 14"/>
          <p:cNvSpPr/>
          <p:nvPr/>
        </p:nvSpPr>
        <p:spPr bwMode="gray">
          <a:xfrm>
            <a:off x="4404380" y="3064768"/>
            <a:ext cx="875003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i="1" dirty="0" smtClean="0">
                <a:solidFill>
                  <a:srgbClr val="000000"/>
                </a:solidFill>
              </a:rPr>
              <a:t>55=100%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39752" y="4769857"/>
            <a:ext cx="4392488" cy="8309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>
                <a:solidFill>
                  <a:schemeClr val="tx1"/>
                </a:solidFill>
              </a:rPr>
              <a:t>Il fenomeno del taccheggio risulta molto diffuso e in forte aumento rispetto a 5/6 anni fa</a:t>
            </a:r>
          </a:p>
        </p:txBody>
      </p:sp>
    </p:spTree>
    <p:extLst>
      <p:ext uri="{BB962C8B-B14F-4D97-AF65-F5344CB8AC3E}">
        <p14:creationId xmlns:p14="http://schemas.microsoft.com/office/powerpoint/2010/main" val="277579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180503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Il fenomeno del TACCHEGGIO:</a:t>
            </a:r>
          </a:p>
          <a:p>
            <a:r>
              <a:rPr lang="it-IT" dirty="0" smtClean="0"/>
              <a:t>Analisi per aree e settori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 bwMode="gray">
          <a:xfrm>
            <a:off x="2649838" y="1052736"/>
            <a:ext cx="3722362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% ha subito taccheggi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56763"/>
              </p:ext>
            </p:extLst>
          </p:nvPr>
        </p:nvGraphicFramePr>
        <p:xfrm>
          <a:off x="382847" y="2420888"/>
          <a:ext cx="3330650" cy="204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 Ovest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 e Isole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01804"/>
              </p:ext>
            </p:extLst>
          </p:nvPr>
        </p:nvGraphicFramePr>
        <p:xfrm>
          <a:off x="5273798" y="2420888"/>
          <a:ext cx="3330650" cy="3843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tabaccai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venditori su aree pubbliche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altro settore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it-IT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benzinai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pubblici esercizi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alberghi e turismo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trasporti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57281"/>
              </p:ext>
            </p:extLst>
          </p:nvPr>
        </p:nvGraphicFramePr>
        <p:xfrm>
          <a:off x="382847" y="5085184"/>
          <a:ext cx="3330650" cy="122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nord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sud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2904738" y="4810790"/>
            <a:ext cx="882093" cy="7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 bwMode="gray">
          <a:xfrm>
            <a:off x="0" y="177281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 geografica</a:t>
            </a:r>
          </a:p>
        </p:txBody>
      </p:sp>
      <p:sp>
        <p:nvSpPr>
          <p:cNvPr id="20" name="Rettangolo 19"/>
          <p:cNvSpPr/>
          <p:nvPr/>
        </p:nvSpPr>
        <p:spPr bwMode="gray">
          <a:xfrm>
            <a:off x="4968552" y="177825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settore</a:t>
            </a:r>
          </a:p>
        </p:txBody>
      </p:sp>
      <p:sp>
        <p:nvSpPr>
          <p:cNvPr id="21" name="Rettangolo 20"/>
          <p:cNvSpPr/>
          <p:nvPr/>
        </p:nvSpPr>
        <p:spPr bwMode="gray">
          <a:xfrm>
            <a:off x="0" y="4545124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 urbana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21483" y="950531"/>
            <a:ext cx="2334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 = totale campione, n=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5880)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3183">
            <a:off x="7672134" y="2320267"/>
            <a:ext cx="1081295" cy="97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76854"/>
              </p:ext>
            </p:extLst>
          </p:nvPr>
        </p:nvGraphicFramePr>
        <p:xfrm>
          <a:off x="820469" y="2322700"/>
          <a:ext cx="2448272" cy="384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ALMENO UNO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venditori abusivi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negozi sfitti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nomadi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tossicodipendenti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spaccio di droga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edifici abbandonati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attivita'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di prostituzione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case occupate abusivamente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baby gang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risse tra bande rivali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…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 bwMode="gray">
          <a:xfrm>
            <a:off x="2908701" y="1462718"/>
            <a:ext cx="3168352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Presente nell’area dove esercita la Sua attività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80503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 problematiche del territorio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818" y="908720"/>
            <a:ext cx="89316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L’area in cui esercita la sua attività, presenta i seguenti fenomeni? </a:t>
            </a:r>
            <a:endParaRPr lang="it-IT" sz="1000" i="1" dirty="0" smtClean="0">
              <a:solidFill>
                <a:srgbClr val="928580">
                  <a:lumMod val="50000"/>
                </a:srgbClr>
              </a:solidFill>
              <a:latin typeface="Century Gothic" pitchFamily="34" charset="0"/>
            </a:endParaRPr>
          </a:p>
          <a:p>
            <a:r>
              <a:rPr lang="it-IT" sz="1000" i="1" dirty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(base = </a:t>
            </a:r>
            <a:r>
              <a:rPr lang="it-IT" sz="1000" i="1" dirty="0" smtClean="0">
                <a:solidFill>
                  <a:srgbClr val="928580">
                    <a:lumMod val="50000"/>
                  </a:srgbClr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rgbClr val="928580">
                  <a:lumMod val="50000"/>
                </a:srgbClr>
              </a:solidFill>
            </a:endParaRPr>
          </a:p>
          <a:p>
            <a:endParaRPr lang="it-IT" sz="1000" dirty="0">
              <a:solidFill>
                <a:srgbClr val="928580">
                  <a:lumMod val="50000"/>
                </a:srgbClr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10761" y="2073548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4157661838"/>
              </p:ext>
            </p:extLst>
          </p:nvPr>
        </p:nvGraphicFramePr>
        <p:xfrm>
          <a:off x="2332637" y="2322700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86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Il confronto tra </a:t>
            </a:r>
            <a:r>
              <a:rPr lang="it-IT" smtClean="0">
                <a:latin typeface="Century Gothic" panose="020B0502020202020204" pitchFamily="34" charset="0"/>
              </a:rPr>
              <a:t>i risultati </a:t>
            </a:r>
            <a:r>
              <a:rPr lang="it-IT" dirty="0" smtClean="0">
                <a:latin typeface="Century Gothic" panose="020B0502020202020204" pitchFamily="34" charset="0"/>
              </a:rPr>
              <a:t>nazionali e regionali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3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03225"/>
              </p:ext>
            </p:extLst>
          </p:nvPr>
        </p:nvGraphicFramePr>
        <p:xfrm>
          <a:off x="179513" y="1268760"/>
          <a:ext cx="8640959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710970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Abruzzo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5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50920"/>
              </p:ext>
            </p:extLst>
          </p:nvPr>
        </p:nvGraphicFramePr>
        <p:xfrm>
          <a:off x="179513" y="1268760"/>
          <a:ext cx="8784976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577"/>
                <a:gridCol w="3655206"/>
                <a:gridCol w="720080"/>
                <a:gridCol w="1008113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Basilicata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0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299708" y="13489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49463"/>
              </p:ext>
            </p:extLst>
          </p:nvPr>
        </p:nvGraphicFramePr>
        <p:xfrm>
          <a:off x="179513" y="1340768"/>
          <a:ext cx="8784976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577"/>
                <a:gridCol w="3655206"/>
                <a:gridCol w="720080"/>
                <a:gridCol w="1008113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Calabria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15780"/>
              </p:ext>
            </p:extLst>
          </p:nvPr>
        </p:nvGraphicFramePr>
        <p:xfrm>
          <a:off x="395537" y="1340768"/>
          <a:ext cx="8136903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662"/>
                <a:gridCol w="3304041"/>
                <a:gridCol w="648072"/>
                <a:gridCol w="1152128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Campania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gray">
          <a:xfrm>
            <a:off x="323528" y="117004"/>
            <a:ext cx="51845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altLang="it-IT" sz="2200" dirty="0" smtClean="0">
                <a:solidFill>
                  <a:srgbClr val="E95E0F"/>
                </a:solidFill>
                <a:latin typeface="Century Gothic" panose="020B0502020202020204" pitchFamily="34" charset="0"/>
              </a:rPr>
              <a:t>Premessa e obiettivi</a:t>
            </a:r>
            <a:endParaRPr lang="en-US" altLang="it-IT" sz="2200" dirty="0">
              <a:solidFill>
                <a:srgbClr val="E95E0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gray">
          <a:xfrm>
            <a:off x="304478" y="1124744"/>
            <a:ext cx="8496622" cy="50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000" rIns="0" bIns="0">
            <a:spAutoFit/>
          </a:bodyPr>
          <a:lstStyle>
            <a:lvl1pPr algn="just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defRPr lang="it-IT" sz="16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588" indent="-1588" algn="just" rtl="0" eaLnBrk="0" fontAlgn="base" hangingPunct="0">
              <a:spcBef>
                <a:spcPts val="600"/>
              </a:spcBef>
              <a:spcAft>
                <a:spcPts val="0"/>
              </a:spcAft>
              <a:buFont typeface="Arial" pitchFamily="34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68288" indent="-265113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95E0F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538163" indent="-266700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31B19"/>
              </a:buClr>
              <a:buFont typeface="Wingdings 3" pitchFamily="18" charset="2"/>
              <a:buChar char="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06450" indent="-265113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31B19"/>
              </a:buClr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Nel 2007 Confcommercio ha realizzato,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 il supporto di </a:t>
            </a:r>
            <a:r>
              <a:rPr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GfK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Eurisko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, un’indagine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sulla criminalità che colpisce le imprese del commercio, del turismo, dei servizi e dei trasporti.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A distanza di alcuni anni, caratterizzati da una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grave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crisi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economica,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Confcommercio-Imprese per l’Italia ha voluto replicare l’indagine allo scopo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di aggiornare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le informazioni rilevate in passato e verificare gli effetti della crisi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sui fenomeni di criminalità.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Questi i </a:t>
            </a: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temi trattati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dall’indagine: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Le percezione sull’andamento </a:t>
            </a: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della criminalità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(furti, rapine, contraffazione, estorsioni, usura, tangenti negli appalti….)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L’esperienza di criminalità</a:t>
            </a:r>
            <a:r>
              <a:rPr lang="it-IT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indiretta e diretta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Gli autori e la natura delle minacce/intimidazioni  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Le risposte alle richieste estorsive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</a:t>
            </a: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 </a:t>
            </a: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misure cautelative prese nei confronti del </a:t>
            </a: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racket e della criminalità</a:t>
            </a:r>
            <a:endParaRPr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</a:t>
            </a: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 </a:t>
            </a: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iniziative ritenute più efficaci per la sicurezza delle </a:t>
            </a: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imprese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Il fenomeno del taccheggio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 problemi del territorio.</a:t>
            </a:r>
          </a:p>
          <a:p>
            <a:endParaRPr sz="1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questo documento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vengono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illustrati i risultati dell’indagine </a:t>
            </a:r>
            <a:r>
              <a:rPr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appena realizzata, posti 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a confronto con quelli dell’indagine del 2007.</a:t>
            </a:r>
          </a:p>
          <a:p>
            <a:endParaRPr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</a:t>
            </a:r>
            <a:r>
              <a:rPr lang="it-IT" dirty="0" smtClean="0">
                <a:solidFill>
                  <a:srgbClr val="E95E0F"/>
                </a:solidFill>
              </a:rPr>
              <a:t>l </a:t>
            </a:r>
            <a:r>
              <a:rPr lang="it-IT" dirty="0">
                <a:solidFill>
                  <a:srgbClr val="E95E0F"/>
                </a:solidFill>
              </a:rPr>
              <a:t>confronto tra i risultati nazionali e regionali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91799"/>
              </p:ext>
            </p:extLst>
          </p:nvPr>
        </p:nvGraphicFramePr>
        <p:xfrm>
          <a:off x="656037" y="853013"/>
          <a:ext cx="7372347" cy="5786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105"/>
                <a:gridCol w="2902872"/>
                <a:gridCol w="624775"/>
                <a:gridCol w="1124595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Emilia Romagna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</a:t>
                      </a:r>
                      <a:endParaRPr lang="it-IT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Autori delle mina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cce/intimidazioni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delinquenti comuni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criminalità organizzata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 delle minacce/intimidazioni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pressione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psicologica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danneggiamento a cose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Risposta alla richiesta estorsiva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accettato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</a:t>
                      </a:r>
                      <a:r>
                        <a:rPr lang="it-IT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(telecamere, allarme, assicurazione, ..)</a:t>
                      </a:r>
                      <a:endParaRPr lang="it-IT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territorio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42809"/>
              </p:ext>
            </p:extLst>
          </p:nvPr>
        </p:nvGraphicFramePr>
        <p:xfrm>
          <a:off x="179512" y="1124744"/>
          <a:ext cx="8640959" cy="5082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638962"/>
                <a:gridCol w="792088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Friuli Venezia</a:t>
                      </a:r>
                      <a:r>
                        <a:rPr lang="it-IT" sz="1600" b="1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Giulia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</a:t>
            </a:r>
            <a:r>
              <a:rPr lang="it-IT" dirty="0" smtClean="0">
                <a:solidFill>
                  <a:srgbClr val="E95E0F"/>
                </a:solidFill>
              </a:rPr>
              <a:t>risultati </a:t>
            </a:r>
            <a:r>
              <a:rPr lang="it-IT" dirty="0">
                <a:solidFill>
                  <a:srgbClr val="E95E0F"/>
                </a:solidFill>
              </a:rPr>
              <a:t>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22320"/>
              </p:ext>
            </p:extLst>
          </p:nvPr>
        </p:nvGraphicFramePr>
        <p:xfrm>
          <a:off x="539553" y="1268760"/>
          <a:ext cx="7848871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350"/>
                <a:gridCol w="3281345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Lazio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26979"/>
              </p:ext>
            </p:extLst>
          </p:nvPr>
        </p:nvGraphicFramePr>
        <p:xfrm>
          <a:off x="539553" y="1340768"/>
          <a:ext cx="7848871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350"/>
                <a:gridCol w="3281345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Liguria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46564"/>
              </p:ext>
            </p:extLst>
          </p:nvPr>
        </p:nvGraphicFramePr>
        <p:xfrm>
          <a:off x="179513" y="853013"/>
          <a:ext cx="8496942" cy="5492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036"/>
                <a:gridCol w="3417691"/>
                <a:gridCol w="792088"/>
                <a:gridCol w="1152127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Lombardia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Autori delle mina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cce/intimidazioni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delinquenti comuni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criminalità organizzata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 delle minacce/intimidazioni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pressione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psicologica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danneggiamento a cose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Risposta alla richiesta estorsiva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accettato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</a:t>
                      </a:r>
                      <a:r>
                        <a:rPr lang="it-IT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(telecamere, allarme, assicurazione, ..)</a:t>
                      </a:r>
                      <a:endParaRPr lang="it-IT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territorio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9167"/>
              </p:ext>
            </p:extLst>
          </p:nvPr>
        </p:nvGraphicFramePr>
        <p:xfrm>
          <a:off x="179513" y="1268760"/>
          <a:ext cx="8640959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710970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Marche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5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99972"/>
              </p:ext>
            </p:extLst>
          </p:nvPr>
        </p:nvGraphicFramePr>
        <p:xfrm>
          <a:off x="179513" y="1458219"/>
          <a:ext cx="8640959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710970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Molise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44138"/>
              </p:ext>
            </p:extLst>
          </p:nvPr>
        </p:nvGraphicFramePr>
        <p:xfrm>
          <a:off x="467545" y="1340768"/>
          <a:ext cx="8064895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350"/>
                <a:gridCol w="3419939"/>
                <a:gridCol w="653494"/>
                <a:gridCol w="1008112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Piemonte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2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79326"/>
              </p:ext>
            </p:extLst>
          </p:nvPr>
        </p:nvGraphicFramePr>
        <p:xfrm>
          <a:off x="511089" y="918329"/>
          <a:ext cx="7445287" cy="566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105"/>
                <a:gridCol w="2996990"/>
                <a:gridCol w="792088"/>
                <a:gridCol w="936104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Puglia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Autori delle mina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cce/intimidazioni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delinquenti comuni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criminalità organizzata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 delle minacce/intimidazioni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pressione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psicologica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danneggiamento a cose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Risposta alla richiesta estorsiva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accettato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territorio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90064"/>
              </p:ext>
            </p:extLst>
          </p:nvPr>
        </p:nvGraphicFramePr>
        <p:xfrm>
          <a:off x="179513" y="1340768"/>
          <a:ext cx="8784976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577"/>
                <a:gridCol w="3655206"/>
                <a:gridCol w="720080"/>
                <a:gridCol w="1008113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Sardegna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Sintesi dei principali risultati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9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03819"/>
              </p:ext>
            </p:extLst>
          </p:nvPr>
        </p:nvGraphicFramePr>
        <p:xfrm>
          <a:off x="583097" y="918329"/>
          <a:ext cx="7445287" cy="566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105"/>
                <a:gridCol w="2996990"/>
                <a:gridCol w="792088"/>
                <a:gridCol w="936104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Sicilia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Autori delle mina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cce/intimidazioni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delinquenti comuni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criminalità organizzata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 delle minacce/intimidazioni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pressione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psicologica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danneggiamento a cose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Risposta alla richiesta estorsiva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accettato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territorio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2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70508"/>
              </p:ext>
            </p:extLst>
          </p:nvPr>
        </p:nvGraphicFramePr>
        <p:xfrm>
          <a:off x="467545" y="1365091"/>
          <a:ext cx="7848871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350"/>
                <a:gridCol w="3281345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7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9186"/>
              </p:ext>
            </p:extLst>
          </p:nvPr>
        </p:nvGraphicFramePr>
        <p:xfrm>
          <a:off x="179512" y="1124744"/>
          <a:ext cx="8640959" cy="5082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638962"/>
                <a:gridCol w="792088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Trentino Alto Adige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I risultati della ricerca in sintesi …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7319"/>
              </p:ext>
            </p:extLst>
          </p:nvPr>
        </p:nvGraphicFramePr>
        <p:xfrm>
          <a:off x="179513" y="1458219"/>
          <a:ext cx="8640959" cy="471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710970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Umbria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8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24701"/>
              </p:ext>
            </p:extLst>
          </p:nvPr>
        </p:nvGraphicFramePr>
        <p:xfrm>
          <a:off x="179513" y="1458219"/>
          <a:ext cx="8640959" cy="4838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813"/>
                <a:gridCol w="3710970"/>
                <a:gridCol w="720080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Valle</a:t>
                      </a:r>
                    </a:p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d’Aosta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>
                <a:solidFill>
                  <a:srgbClr val="E95E0F"/>
                </a:solidFill>
              </a:rPr>
              <a:t>Il confronto tra i risultati nazionali e regionali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78269"/>
              </p:ext>
            </p:extLst>
          </p:nvPr>
        </p:nvGraphicFramePr>
        <p:xfrm>
          <a:off x="223057" y="918329"/>
          <a:ext cx="8496942" cy="566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105"/>
                <a:gridCol w="2996990"/>
                <a:gridCol w="792088"/>
                <a:gridCol w="936104"/>
                <a:gridCol w="1051655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Veneto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Autori delle mina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cce/intimidazioni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delinquenti comuni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criminalità organizzata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Natura delle minacce/intimidazioni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pressione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psicologica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danneggiamento a cose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Risposta alla richiesta estorsiva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 accettato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</a:t>
                      </a:r>
                      <a:r>
                        <a:rPr lang="it-IT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(telecamere, allarme, assicurazione, ..)</a:t>
                      </a:r>
                      <a:endParaRPr lang="it-IT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2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territorio</a:t>
                      </a:r>
                      <a:endParaRPr lang="it-IT" sz="12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Allegato: la metodologia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0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spect="1" noChangeArrowheads="1"/>
          </p:cNvSpPr>
          <p:nvPr/>
        </p:nvSpPr>
        <p:spPr bwMode="auto">
          <a:xfrm>
            <a:off x="323528" y="80592"/>
            <a:ext cx="5375083" cy="7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Metodologia</a:t>
            </a:r>
            <a:endParaRPr lang="it-IT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6856" y="1340768"/>
            <a:ext cx="8424863" cy="32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Come nel 2007, l’indagine del 2014 è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stata realizzata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tramite spedizione postale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 questionari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60.000 questionari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e, quest’anno, anche via web. Entrambe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le rilevazioni sono state chiuse a fine ottobre.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Via posta sono stati ottenuti 4.302 questionari, con un tasso di risposta del 7,2% e via web 1.578 questionari.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Nel complesso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quindi,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hanno risposto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quasi 6.000 imprese del commercio, del turismo, dei servizi e dei trasporti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it-IT" altLang="it-IT" sz="1400" b="0" i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La spedizione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postale è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stata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stratificata per area territoriale (31 aree)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settore merceologico (15 settori),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prevedendo </a:t>
            </a:r>
            <a:r>
              <a:rPr lang="it-IT" altLang="it-IT" sz="1400" b="0" i="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sovracampionamenti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per le aree e i settori più esigui.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fase di elaborazione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entrambi i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campioni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(postale e web) </a:t>
            </a:r>
            <a:r>
              <a:rPr lang="it-IT" altLang="it-IT" sz="140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sono stati controllati e riequilibrati sulla base della distribuzione dell’universo di riferimento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assegnando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ad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ogni area territoriale e ad ogni settore il peso </a:t>
            </a:r>
            <a:r>
              <a:rPr lang="it-IT" altLang="it-IT" sz="1400" b="0" i="0" dirty="0">
                <a:latin typeface="Century Gothic" panose="020B0502020202020204" pitchFamily="34" charset="0"/>
                <a:cs typeface="Arial" panose="020B0604020202020204" pitchFamily="34" charset="0"/>
              </a:rPr>
              <a:t>che realmente ha </a:t>
            </a:r>
            <a:r>
              <a:rPr lang="it-IT" altLang="it-IT" sz="1400" b="0" i="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nell’universo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6596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6335713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it-IT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Le percezioni sulla criminalità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837010"/>
            <a:ext cx="84248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Un’impresa su due registra un peggioramento generale dei propri livelli di sicurezza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rispetto all’inizio della crisi (2008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il dato è più accentuato nelle grandi aree urbane del centro sud e in alcuni settori specifici (tabaccai, venditori su aree pubbliche e benzinai)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crescita i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furti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(per il 68% delle imprese) e i crimini ad alta «visibilità» quali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l’abusivismo, la contraffazione e le rapine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 aumento per circa il 50/55% degli imprenditori)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più contenuta ma molto significativa (tra il 20 e il 30%) è anche la crescita dei comportamenti criminali tipicamente collegabili alla criminalità organizzata come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usura, tangenti negli appalti ed estorsioni</a:t>
            </a:r>
            <a:endParaRPr lang="it-IT" altLang="it-IT" sz="1400" b="0" i="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gray">
          <a:xfrm>
            <a:off x="323850" y="2493268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L’esperienza concreta di criminalità 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6856" y="3068960"/>
            <a:ext cx="8432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 imprenditori su 100 hanno ricevuto minacce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 intimidazioni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finalità estorsiva 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 imprenditori su 100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dichiarano di conoscere altre imprese che sono state oggetto di minacce o intimidazioni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Sia l’esperienza diretta, sia quella indiretta di criminalità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accentuano nel Sud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particolare nei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grandi centri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gray">
          <a:xfrm>
            <a:off x="324318" y="4077444"/>
            <a:ext cx="63906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Da chi provengono le minacce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4318" y="4706560"/>
            <a:ext cx="8424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calo la percentuale di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imprenditori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che ritiene </a:t>
            </a:r>
            <a:r>
              <a:rPr lang="it-IT" altLang="it-IT" sz="1400" b="0" i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che le minacce subite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provengano dalla delinquenza comune; la maggior parte delle imprese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 o teme </a:t>
            </a:r>
            <a:r>
              <a:rPr lang="it-IT" altLang="it-IT" sz="1400" i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 avere a che fare con la criminalità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organizzata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(53%)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gray">
          <a:xfrm>
            <a:off x="323850" y="5085184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La natura delle minacce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6856" y="5733256"/>
            <a:ext cx="8424863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Nel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59%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dei casi le minacce subite 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«limitano» a pressioni psicologiche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la percentuale è più accentuata quando la minaccia è portata dalla criminalità organizzata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Rilevante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quota di imprenditori minacciati che hanno subito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danneggiamenti alle cose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 addirittura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violenza alle persone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(rispettivamente il 35% e il 7% dei casi)</a:t>
            </a:r>
            <a:endParaRPr lang="it-IT" altLang="it-IT" sz="1600" b="0" i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</a:pPr>
            <a:endParaRPr lang="it-IT" altLang="it-IT" sz="1600" b="0" i="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6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gray">
          <a:xfrm>
            <a:off x="323850" y="390208"/>
            <a:ext cx="84178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 risposte alla richieste estorsiva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856" y="1130900"/>
            <a:ext cx="8424863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imprenditori su 100 cedono alla richiesta estorsiva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tale  comportamento è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significativo </a:t>
            </a:r>
            <a:r>
              <a:rPr lang="it-IT" altLang="it-IT" sz="1400" i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aumento rispetto al 2007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 si accentua nel Meridione, soprattutto nei grandi centri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richiesta estorsiva viene soddisfatta prevalentemente con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esborso di denaro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(nel 44% dei casi) o con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consegna di merce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(nel 34% dei casi); 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rispetto al 2007 è in flessione la quota delle imprese che dichiarano di aver pagato/consegnato un valore superiore ai 10.000 euro</a:t>
            </a:r>
          </a:p>
          <a:p>
            <a:pPr marL="0" indent="0" algn="just" eaLnBrk="1" hangingPunct="1">
              <a:spcBef>
                <a:spcPct val="50000"/>
              </a:spcBef>
              <a:buClr>
                <a:srgbClr val="E95E0F"/>
              </a:buClr>
            </a:pPr>
            <a:endParaRPr lang="it-IT" altLang="it-IT" sz="1400" b="0" i="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gray">
          <a:xfrm>
            <a:off x="395536" y="2518890"/>
            <a:ext cx="64797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Il taccheggio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5" y="3206510"/>
            <a:ext cx="842486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Oltre la metà delle imprese (55%) ha subito il taccheggio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Un fenomeno che è in forte aumento rispetto a 5/6 anni fa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Tabaccai e venditori su aree pubbliche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sono le categorie 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più colpite</a:t>
            </a:r>
            <a:endParaRPr lang="it-IT" altLang="it-IT" sz="1400" b="0" i="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gray">
          <a:xfrm>
            <a:off x="539550" y="3918600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 azioni a protezione della propria impresa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0346" y="4606420"/>
            <a:ext cx="842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metà delle imprese ha adottato misure di sicurezza per proteggersi dalla criminalità,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principalmente  con l’utilizzo di telecamere/impianti allarme (34%)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gray">
          <a:xfrm>
            <a:off x="477404" y="4885469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La sicurezza della propria attività</a:t>
            </a:r>
            <a:endParaRPr lang="it-IT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4039" y="5535523"/>
            <a:ext cx="842486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E95E0F"/>
              </a:buClr>
              <a:buFont typeface="Wingdings" panose="05000000000000000000" pitchFamily="2" charset="2"/>
              <a:buChar char="q"/>
            </a:pP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Cresce la richiesta di</a:t>
            </a:r>
            <a:r>
              <a:rPr lang="it-IT" altLang="it-IT" sz="140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maggior protezione sul territorio da parte delle forze dell’ordine (per il 64%) che insieme alla certezza della pena (per il 58%) </a:t>
            </a:r>
            <a:r>
              <a:rPr lang="it-IT" altLang="it-IT" sz="1400" b="0" i="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sono le iniziative ritenute più efficaci per la sicurezza delle imprese  </a:t>
            </a:r>
          </a:p>
          <a:p>
            <a:pPr marL="0" indent="0" algn="just" eaLnBrk="1" hangingPunct="1">
              <a:spcBef>
                <a:spcPct val="50000"/>
              </a:spcBef>
              <a:buClr>
                <a:srgbClr val="E95E0F"/>
              </a:buClr>
            </a:pPr>
            <a:endParaRPr lang="it-IT" altLang="it-IT" sz="1400" b="0" i="0" dirty="0" smtClean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240305" y="6237312"/>
            <a:ext cx="294020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8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Le percezioni sulla criminalità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23850" y="260648"/>
            <a:ext cx="73408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percezioni della criminalità vs azienda: andamento dall’inizio della crisi (2008)</a:t>
            </a:r>
            <a:endParaRPr lang="it-IT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33827" y="2578881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67280" y="2004809"/>
            <a:ext cx="5062892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/>
              <a:t>Negli anni della crisi economica (2008-2013) i </a:t>
            </a:r>
            <a:r>
              <a:rPr lang="it-IT" b="1" i="1" dirty="0" smtClean="0"/>
              <a:t>livelli di sicurezza  </a:t>
            </a:r>
            <a:r>
              <a:rPr lang="it-IT" i="1" dirty="0" smtClean="0"/>
              <a:t>per la sua attività sono… 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323850" y="1138654"/>
            <a:ext cx="85000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Pensando </a:t>
            </a:r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alla criminalità, in particolare a furti, rapine, estorsioni e usura, Lei direbbe che negli anni della crisi economica (2008-2013) i livelli di sicurezza per la sua attività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sono; </a:t>
            </a:r>
          </a:p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base = totale campione, n= 5880)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436096" y="4086651"/>
            <a:ext cx="3672408" cy="1646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/>
              <a:t>Circa la metà degli intervistati indica un peggioramento delle percezioni di sicurezza a partire dall’inizio della crisi (2008). </a:t>
            </a:r>
          </a:p>
          <a:p>
            <a:pPr>
              <a:spcBef>
                <a:spcPts val="600"/>
              </a:spcBef>
            </a:pPr>
            <a:r>
              <a:rPr lang="it-IT" i="1" dirty="0">
                <a:solidFill>
                  <a:srgbClr val="E95E0F"/>
                </a:solidFill>
              </a:rPr>
              <a:t>L</a:t>
            </a:r>
            <a:r>
              <a:rPr lang="it-IT" i="1" dirty="0" smtClean="0">
                <a:solidFill>
                  <a:srgbClr val="E95E0F"/>
                </a:solidFill>
              </a:rPr>
              <a:t>a percezione di peggioramento è anche in crescita rispetto al 2007</a:t>
            </a: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747258090"/>
              </p:ext>
            </p:extLst>
          </p:nvPr>
        </p:nvGraphicFramePr>
        <p:xfrm>
          <a:off x="2021660" y="2962227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4679037" y="2924338"/>
            <a:ext cx="882093" cy="7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 bwMode="gray">
          <a:xfrm>
            <a:off x="258114" y="2564904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Ind. 2007</a:t>
            </a:r>
          </a:p>
        </p:txBody>
      </p:sp>
      <p:sp>
        <p:nvSpPr>
          <p:cNvPr id="11" name="Rettangolo 10"/>
          <p:cNvSpPr/>
          <p:nvPr/>
        </p:nvSpPr>
        <p:spPr bwMode="gray">
          <a:xfrm>
            <a:off x="762170" y="371703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57</a:t>
            </a:r>
          </a:p>
        </p:txBody>
      </p:sp>
      <p:sp>
        <p:nvSpPr>
          <p:cNvPr id="13" name="Rettangolo 12"/>
          <p:cNvSpPr/>
          <p:nvPr/>
        </p:nvSpPr>
        <p:spPr bwMode="gray">
          <a:xfrm>
            <a:off x="762170" y="443711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4</a:t>
            </a:r>
          </a:p>
        </p:txBody>
      </p:sp>
      <p:sp>
        <p:nvSpPr>
          <p:cNvPr id="14" name="Rettangolo 13"/>
          <p:cNvSpPr/>
          <p:nvPr/>
        </p:nvSpPr>
        <p:spPr bwMode="gray">
          <a:xfrm>
            <a:off x="755576" y="3068960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37</a:t>
            </a:r>
          </a:p>
        </p:txBody>
      </p:sp>
      <p:sp>
        <p:nvSpPr>
          <p:cNvPr id="15" name="Rettangolo 14"/>
          <p:cNvSpPr/>
          <p:nvPr/>
        </p:nvSpPr>
        <p:spPr bwMode="gray">
          <a:xfrm>
            <a:off x="755576" y="5157192"/>
            <a:ext cx="593119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i="1" dirty="0" smtClean="0">
                <a:solidFill>
                  <a:srgbClr val="E95E0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19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23850" y="188640"/>
            <a:ext cx="73408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percezioni della criminalità vs azienda: andamento dall’inizio della crisi (2008):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smtClean="0"/>
              <a:t>analisi per aree e settori</a:t>
            </a:r>
            <a:endParaRPr 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50783"/>
              </p:ext>
            </p:extLst>
          </p:nvPr>
        </p:nvGraphicFramePr>
        <p:xfrm>
          <a:off x="521270" y="2324879"/>
          <a:ext cx="3330650" cy="204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 Ovest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Nord Est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Isole</a:t>
                      </a:r>
                      <a:endParaRPr lang="it-IT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2367"/>
              </p:ext>
            </p:extLst>
          </p:nvPr>
        </p:nvGraphicFramePr>
        <p:xfrm>
          <a:off x="5388154" y="2393511"/>
          <a:ext cx="3330650" cy="3843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tabaccai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venditori su aree pubbliche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benzinai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trasporti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pubblici esercizi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alimentari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alberghi e turismo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124">
            <a:off x="7911185" y="2156604"/>
            <a:ext cx="934114" cy="7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77940"/>
              </p:ext>
            </p:extLst>
          </p:nvPr>
        </p:nvGraphicFramePr>
        <p:xfrm>
          <a:off x="521270" y="5157192"/>
          <a:ext cx="3330650" cy="122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109"/>
                <a:gridCol w="759541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sud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grandi centri centro nord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Italia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sng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 bwMode="gray">
          <a:xfrm>
            <a:off x="2705385" y="1052736"/>
            <a:ext cx="3522799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% livelli di sicurezza peggiorati:</a:t>
            </a:r>
          </a:p>
        </p:txBody>
      </p:sp>
      <p:sp>
        <p:nvSpPr>
          <p:cNvPr id="17" name="Rettangolo 16"/>
          <p:cNvSpPr/>
          <p:nvPr/>
        </p:nvSpPr>
        <p:spPr bwMode="gray">
          <a:xfrm>
            <a:off x="216024" y="177281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 geografica</a:t>
            </a:r>
          </a:p>
        </p:txBody>
      </p:sp>
      <p:sp>
        <p:nvSpPr>
          <p:cNvPr id="18" name="Rettangolo 17"/>
          <p:cNvSpPr/>
          <p:nvPr/>
        </p:nvSpPr>
        <p:spPr bwMode="gray">
          <a:xfrm>
            <a:off x="5184576" y="1778256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settore</a:t>
            </a:r>
          </a:p>
        </p:txBody>
      </p:sp>
      <p:sp>
        <p:nvSpPr>
          <p:cNvPr id="19" name="Rettangolo 18"/>
          <p:cNvSpPr/>
          <p:nvPr/>
        </p:nvSpPr>
        <p:spPr bwMode="gray">
          <a:xfrm>
            <a:off x="216024" y="4545124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dirty="0" smtClean="0">
                <a:solidFill>
                  <a:srgbClr val="E95E0F"/>
                </a:solidFill>
              </a:rPr>
              <a:t>area</a:t>
            </a:r>
            <a:r>
              <a:rPr lang="it-IT" sz="1600" dirty="0" smtClean="0">
                <a:solidFill>
                  <a:srgbClr val="E95E0F"/>
                </a:solidFill>
              </a:rPr>
              <a:t> </a:t>
            </a:r>
            <a:r>
              <a:rPr lang="it-IT" sz="1600" i="1" dirty="0" smtClean="0">
                <a:solidFill>
                  <a:srgbClr val="E95E0F"/>
                </a:solidFill>
              </a:rPr>
              <a:t>urbana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3491" y="908720"/>
            <a:ext cx="2334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(base = totale campione, n= </a:t>
            </a:r>
            <a:r>
              <a:rPr lang="it-IT" sz="1000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5880)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124">
            <a:off x="3086649" y="4923472"/>
            <a:ext cx="934114" cy="7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;0.125;0.25;14.25;14.375;28.375;28.5;42.5;"/>
  <p:tag name="VCT-BULLETVISIBILITY" val="L  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3 4-3.pot"/>
  <p:tag name="VCTMASTER" val="GfK Master for PPT 2010 4-3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Master for PPT 2010 4-3.potx"/>
  <p:tag name="VCTMASTER" val="GfK Master for PPT 2010 4-3"/>
  <p:tag name="VCTLAYOUT" val="title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3"/>
  <p:tag name="VCT-BODYINDENTATION" val="0;0;0;0;0;0;0;0;0;0;"/>
  <p:tag name="VCT-BULLETVISIBILITY" val="L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4"/>
  <p:tag name="VCT-BODYINDENTATION" val="0;0;0.125;0.125;0.25;0.25;0.375;0.375;0.5;0.5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C2vE.QEkaJ40FjySsAXQ"/>
</p:tagLst>
</file>

<file path=ppt/theme/theme1.xml><?xml version="1.0" encoding="utf-8"?>
<a:theme xmlns:a="http://schemas.openxmlformats.org/drawingml/2006/main" name="Nuovo Format - Presentazione - 4_3 (italiano)">
  <a:themeElements>
    <a:clrScheme name="GfK Master for PPT 2010 4-3 1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FFFFFF"/>
      </a:accent3>
      <a:accent4>
        <a:srgbClr val="000000"/>
      </a:accent4>
      <a:accent5>
        <a:srgbClr val="AAB0C3"/>
      </a:accent5>
      <a:accent6>
        <a:srgbClr val="007AB5"/>
      </a:accent6>
      <a:hlink>
        <a:srgbClr val="E95E0F"/>
      </a:hlink>
      <a:folHlink>
        <a:srgbClr val="004186"/>
      </a:folHlink>
    </a:clrScheme>
    <a:fontScheme name="GfK">
      <a:majorFont>
        <a:latin typeface="Insight screen"/>
        <a:ea typeface=""/>
        <a:cs typeface=""/>
      </a:majorFont>
      <a:minorFont>
        <a:latin typeface="Insight scr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fK Master for PPT 2010 4-3 1">
        <a:dk1>
          <a:srgbClr val="000000"/>
        </a:dk1>
        <a:lt1>
          <a:srgbClr val="FFFFFF"/>
        </a:lt1>
        <a:dk2>
          <a:srgbClr val="E95E0F"/>
        </a:dk2>
        <a:lt2>
          <a:srgbClr val="928580"/>
        </a:lt2>
        <a:accent1>
          <a:srgbClr val="004186"/>
        </a:accent1>
        <a:accent2>
          <a:srgbClr val="0087C8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7AB5"/>
        </a:accent6>
        <a:hlink>
          <a:srgbClr val="E95E0F"/>
        </a:hlink>
        <a:folHlink>
          <a:srgbClr val="0041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5137</Words>
  <Application>Microsoft Office PowerPoint</Application>
  <PresentationFormat>Presentazione su schermo (4:3)</PresentationFormat>
  <Paragraphs>1852</Paragraphs>
  <Slides>47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Nuovo Format - Presentazione - 4_3 (italiano)</vt:lpstr>
      <vt:lpstr>Indagine Confcommercio – GfK Eurisko sui fenomeni criminali  Roma, 26 novembre 2014   </vt:lpstr>
      <vt:lpstr>Presentazione standard di PowerPoint</vt:lpstr>
      <vt:lpstr>Presentazione standard di PowerPoint</vt:lpstr>
      <vt:lpstr>Sintesi dei principali risultati</vt:lpstr>
      <vt:lpstr>Le percezioni sulla criminalità</vt:lpstr>
      <vt:lpstr>Presentazione standard di PowerPoint</vt:lpstr>
      <vt:lpstr>Le percezioni sulla criminalità</vt:lpstr>
      <vt:lpstr>Presentazione standard di PowerPoint</vt:lpstr>
      <vt:lpstr>Presentazione standard di PowerPoint</vt:lpstr>
      <vt:lpstr>Presentazione standard di PowerPoint</vt:lpstr>
      <vt:lpstr>L’esperienza di criminalità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risposte alle richieste estorsive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problemi del territorio</vt:lpstr>
      <vt:lpstr>Presentazione standard di PowerPoint</vt:lpstr>
      <vt:lpstr>Presentazione standard di PowerPoint</vt:lpstr>
      <vt:lpstr>Presentazione standard di PowerPoint</vt:lpstr>
      <vt:lpstr>Il confronto tra i risultati nazionali e regionali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Allegato: la metodologia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Lozza, Edoardo (GfK Eurisko Italy)</dc:creator>
  <cp:lastModifiedBy>Castellucci</cp:lastModifiedBy>
  <cp:revision>663</cp:revision>
  <cp:lastPrinted>2014-11-24T17:39:40Z</cp:lastPrinted>
  <dcterms:created xsi:type="dcterms:W3CDTF">2014-08-26T08:22:23Z</dcterms:created>
  <dcterms:modified xsi:type="dcterms:W3CDTF">2014-11-25T15:20:37Z</dcterms:modified>
</cp:coreProperties>
</file>