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99" r:id="rId2"/>
    <p:sldId id="400" r:id="rId3"/>
    <p:sldId id="330" r:id="rId4"/>
    <p:sldId id="396" r:id="rId5"/>
    <p:sldId id="311" r:id="rId6"/>
    <p:sldId id="338" r:id="rId7"/>
    <p:sldId id="345" r:id="rId8"/>
    <p:sldId id="385" r:id="rId9"/>
    <p:sldId id="386" r:id="rId10"/>
    <p:sldId id="376" r:id="rId11"/>
    <p:sldId id="378" r:id="rId1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6" userDrawn="1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204">
          <p15:clr>
            <a:srgbClr val="A4A3A4"/>
          </p15:clr>
        </p15:guide>
        <p15:guide id="6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E0F"/>
    <a:srgbClr val="FF6600"/>
    <a:srgbClr val="5F5F5F"/>
    <a:srgbClr val="333333"/>
    <a:srgbClr val="33CC33"/>
    <a:srgbClr val="0099FF"/>
    <a:srgbClr val="66CCFF"/>
    <a:srgbClr val="FF3300"/>
    <a:srgbClr val="00316E"/>
    <a:srgbClr val="003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96" autoAdjust="0"/>
  </p:normalViewPr>
  <p:slideViewPr>
    <p:cSldViewPr showGuides="1">
      <p:cViewPr>
        <p:scale>
          <a:sx n="87" d="100"/>
          <a:sy n="87" d="100"/>
        </p:scale>
        <p:origin x="-3090" y="-648"/>
      </p:cViewPr>
      <p:guideLst>
        <p:guide orient="horz" pos="436"/>
        <p:guide orient="horz" pos="709"/>
        <p:guide orient="horz" pos="981"/>
        <p:guide orient="horz" pos="2160"/>
        <p:guide pos="204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84051801826965"/>
          <c:y val="0"/>
          <c:w val="0.49644142446866757"/>
          <c:h val="0.72050725762248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>
                        <a:latin typeface="Century Gothic" pitchFamily="34" charset="0"/>
                      </a:defRPr>
                    </a:pPr>
                    <a:r>
                      <a:rPr lang="en-US" sz="1200" b="0" dirty="0"/>
                      <a:t>47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PEGGIORATI</c:v>
                </c:pt>
                <c:pt idx="1">
                  <c:v>rimasti uguali</c:v>
                </c:pt>
                <c:pt idx="2">
                  <c:v>migliorati</c:v>
                </c:pt>
                <c:pt idx="3">
                  <c:v>non risponde</c:v>
                </c:pt>
              </c:strCache>
            </c:strRef>
          </c:cat>
          <c:val>
            <c:numRef>
              <c:f>Foglio1!$B$2:$B$5</c:f>
              <c:numCache>
                <c:formatCode>0</c:formatCode>
                <c:ptCount val="4"/>
                <c:pt idx="0">
                  <c:v>47</c:v>
                </c:pt>
                <c:pt idx="1">
                  <c:v>47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18444160"/>
        <c:axId val="218446080"/>
      </c:barChart>
      <c:catAx>
        <c:axId val="218444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it-IT"/>
          </a:p>
        </c:txPr>
        <c:crossAx val="218446080"/>
        <c:crosses val="autoZero"/>
        <c:auto val="1"/>
        <c:lblAlgn val="ctr"/>
        <c:lblOffset val="100"/>
        <c:noMultiLvlLbl val="0"/>
      </c:catAx>
      <c:valAx>
        <c:axId val="218446080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21844416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84051801826965"/>
          <c:y val="0"/>
          <c:w val="0.49644142446866757"/>
          <c:h val="0.72050725762248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Foglio1!$A$2:$A$8</c:f>
              <c:strCache>
                <c:ptCount val="7"/>
                <c:pt idx="0">
                  <c:v>furti</c:v>
                </c:pt>
                <c:pt idx="1">
                  <c:v>abusivismo</c:v>
                </c:pt>
                <c:pt idx="2">
                  <c:v>contraffazione</c:v>
                </c:pt>
                <c:pt idx="3">
                  <c:v>rapine</c:v>
                </c:pt>
                <c:pt idx="4">
                  <c:v>usura</c:v>
                </c:pt>
                <c:pt idx="5">
                  <c:v>tangenti negli appalti</c:v>
                </c:pt>
                <c:pt idx="6">
                  <c:v>estorsione</c:v>
                </c:pt>
              </c:strCache>
            </c:strRef>
          </c:cat>
          <c:val>
            <c:numRef>
              <c:f>Foglio1!$B$2:$B$8</c:f>
              <c:numCache>
                <c:formatCode>0</c:formatCode>
                <c:ptCount val="7"/>
                <c:pt idx="0">
                  <c:v>68</c:v>
                </c:pt>
                <c:pt idx="1">
                  <c:v>55</c:v>
                </c:pt>
                <c:pt idx="2">
                  <c:v>52</c:v>
                </c:pt>
                <c:pt idx="3">
                  <c:v>50</c:v>
                </c:pt>
                <c:pt idx="4">
                  <c:v>30</c:v>
                </c:pt>
                <c:pt idx="5">
                  <c:v>28</c:v>
                </c:pt>
                <c:pt idx="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19628288"/>
        <c:axId val="219630976"/>
      </c:barChart>
      <c:catAx>
        <c:axId val="2196282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it-IT"/>
          </a:p>
        </c:txPr>
        <c:crossAx val="219630976"/>
        <c:crosses val="autoZero"/>
        <c:auto val="1"/>
        <c:lblAlgn val="ctr"/>
        <c:lblOffset val="100"/>
        <c:noMultiLvlLbl val="0"/>
      </c:catAx>
      <c:valAx>
        <c:axId val="219630976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21962828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184051801826965"/>
          <c:y val="0"/>
          <c:w val="0.49644142446866757"/>
          <c:h val="0.72050725762248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latin typeface="Century Gothic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HA AVUTO ESPERIENZA (indirettae/o diretta)</c:v>
                </c:pt>
                <c:pt idx="1">
                  <c:v>indiretta</c:v>
                </c:pt>
                <c:pt idx="2">
                  <c:v>diretta</c:v>
                </c:pt>
              </c:strCache>
            </c:strRef>
          </c:cat>
          <c:val>
            <c:numRef>
              <c:f>Foglio1!$B$2:$B$4</c:f>
              <c:numCache>
                <c:formatCode>0</c:formatCode>
                <c:ptCount val="3"/>
                <c:pt idx="0">
                  <c:v>15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19899008"/>
        <c:axId val="219935104"/>
      </c:barChart>
      <c:catAx>
        <c:axId val="219899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itchFamily="34" charset="0"/>
              </a:defRPr>
            </a:pPr>
            <a:endParaRPr lang="it-IT"/>
          </a:p>
        </c:txPr>
        <c:crossAx val="219935104"/>
        <c:crosses val="autoZero"/>
        <c:auto val="1"/>
        <c:lblAlgn val="ctr"/>
        <c:lblOffset val="100"/>
        <c:noMultiLvlLbl val="0"/>
      </c:catAx>
      <c:valAx>
        <c:axId val="219935104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21989900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6658813975623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5E0F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latin typeface="Century Gothic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Foglio1!$A$2:$A$10</c:f>
              <c:strCache>
                <c:ptCount val="9"/>
                <c:pt idx="0">
                  <c:v>ALMENO 1</c:v>
                </c:pt>
                <c:pt idx="1">
                  <c:v>   - TELECAMERE/IMPIANTI DI ALLARME</c:v>
                </c:pt>
                <c:pt idx="2">
                  <c:v>   - ASSICURAZIONE</c:v>
                </c:pt>
                <c:pt idx="3">
                  <c:v>   - VIGILANZA PRIVATA</c:v>
                </c:pt>
                <c:pt idx="4">
                  <c:v>   - VETRINA CORAZZATA</c:v>
                </c:pt>
                <c:pt idx="5">
                  <c:v>   - DENUNCIA</c:v>
                </c:pt>
                <c:pt idx="6">
                  <c:v>   - ASSOCIAZIONE DI CATEGORIA</c:v>
                </c:pt>
                <c:pt idx="7">
                  <c:v>   - RICHIESTA INFORMALE PROTEZIONE POLIZIA</c:v>
                </c:pt>
                <c:pt idx="8">
                  <c:v>   - ASSOCIAZIONI ANTIRACKET/ANTIUSURA</c:v>
                </c:pt>
              </c:strCache>
            </c:strRef>
          </c:cat>
          <c:val>
            <c:numRef>
              <c:f>Foglio1!$B$2:$B$10</c:f>
              <c:numCache>
                <c:formatCode>0</c:formatCode>
                <c:ptCount val="9"/>
                <c:pt idx="0">
                  <c:v>50</c:v>
                </c:pt>
                <c:pt idx="1">
                  <c:v>34</c:v>
                </c:pt>
                <c:pt idx="2">
                  <c:v>22</c:v>
                </c:pt>
                <c:pt idx="3">
                  <c:v>16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4.2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33129856"/>
        <c:axId val="234320640"/>
      </c:barChart>
      <c:catAx>
        <c:axId val="2331298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4320640"/>
        <c:crosses val="autoZero"/>
        <c:auto val="1"/>
        <c:lblAlgn val="ctr"/>
        <c:lblOffset val="100"/>
        <c:noMultiLvlLbl val="0"/>
      </c:catAx>
      <c:valAx>
        <c:axId val="234320640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23312985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9485148581753"/>
          <c:y val="9.66456156755496E-3"/>
          <c:w val="0.49644142446866757"/>
          <c:h val="0.96658813975623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Foglio1!$A$2:$A$9</c:f>
              <c:strCache>
                <c:ptCount val="6"/>
                <c:pt idx="0">
                  <c:v>   - MAGGIORE PROTEZIONE SUL TERRITORIO DA PARTE DELLE FORZE DELL'ORDINE</c:v>
                </c:pt>
                <c:pt idx="1">
                  <c:v>   - CERTEZZA DELLA PENA</c:v>
                </c:pt>
                <c:pt idx="2">
                  <c:v>   - MAGGIORE COLLABORAZIONE CON LE FORZE DELL'ORDINE</c:v>
                </c:pt>
                <c:pt idx="3">
                  <c:v>   - INTERVENTI DI ENTI LOCALI PER POLIZIOTTI DI QUARTIERE/POLIZIA LOCALE</c:v>
                </c:pt>
                <c:pt idx="4">
                  <c:v>   - MAGGIORI INTERVENTI DELLE ASSOCIAZIONI DI CATEGORIA</c:v>
                </c:pt>
                <c:pt idx="5">
                  <c:v>   - ASSOCIAZIONISMO ANTIRACKET</c:v>
                </c:pt>
              </c:strCache>
            </c:strRef>
          </c:cat>
          <c:val>
            <c:numRef>
              <c:f>Foglio1!$B$2:$B$9</c:f>
              <c:numCache>
                <c:formatCode>0</c:formatCode>
                <c:ptCount val="8"/>
                <c:pt idx="0">
                  <c:v>64</c:v>
                </c:pt>
                <c:pt idx="1">
                  <c:v>58</c:v>
                </c:pt>
                <c:pt idx="2">
                  <c:v>26</c:v>
                </c:pt>
                <c:pt idx="3">
                  <c:v>19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35451136"/>
        <c:axId val="237024768"/>
      </c:barChart>
      <c:catAx>
        <c:axId val="2354511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7024768"/>
        <c:crosses val="autoZero"/>
        <c:auto val="1"/>
        <c:lblAlgn val="ctr"/>
        <c:lblOffset val="100"/>
        <c:noMultiLvlLbl val="0"/>
      </c:catAx>
      <c:valAx>
        <c:axId val="237024768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23545113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05026997390111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</c:numCache>
            </c:numRef>
          </c:cat>
          <c:val>
            <c:numRef>
              <c:f>Foglio1!$B$2:$B$5</c:f>
              <c:numCache>
                <c:formatCode>0</c:formatCode>
                <c:ptCount val="4"/>
                <c:pt idx="0">
                  <c:v>55</c:v>
                </c:pt>
                <c:pt idx="1">
                  <c:v>41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0480512"/>
        <c:axId val="250535936"/>
      </c:barChart>
      <c:catAx>
        <c:axId val="2504805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50535936"/>
        <c:crosses val="autoZero"/>
        <c:auto val="1"/>
        <c:lblAlgn val="ctr"/>
        <c:lblOffset val="100"/>
        <c:noMultiLvlLbl val="0"/>
      </c:catAx>
      <c:valAx>
        <c:axId val="250535936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25048051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46508292792393"/>
          <c:y val="1.2948755300896701E-2"/>
          <c:w val="0.49644142446866757"/>
          <c:h val="0.987051339007498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E95E0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5E0F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latin typeface="Century Gothic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Foglio1!$A$2:$A$14</c:f>
              <c:strCache>
                <c:ptCount val="11"/>
                <c:pt idx="0">
                  <c:v>&gt; ALMENO UNO </c:v>
                </c:pt>
                <c:pt idx="1">
                  <c:v>   - PRESENZA DI VENDITORI ABUSIVI</c:v>
                </c:pt>
                <c:pt idx="2">
                  <c:v>   - NEGOZI SFITTI</c:v>
                </c:pt>
                <c:pt idx="3">
                  <c:v>   - PRESENZA DI NOMADI</c:v>
                </c:pt>
                <c:pt idx="4">
                  <c:v>   - PRESENZA DI TOSSICODIPENDENTI</c:v>
                </c:pt>
                <c:pt idx="5">
                  <c:v>   - SPACCIO DI DROGA</c:v>
                </c:pt>
                <c:pt idx="6">
                  <c:v>   - EDIFICI ABBANDONATI</c:v>
                </c:pt>
                <c:pt idx="7">
                  <c:v>   - ATTIVITA' DI PROSTITUZIONE</c:v>
                </c:pt>
                <c:pt idx="8">
                  <c:v>   - CASE OCCUPATE ABUSIVAMENTE</c:v>
                </c:pt>
                <c:pt idx="9">
                  <c:v>   - BABY GANG</c:v>
                </c:pt>
                <c:pt idx="10">
                  <c:v>   - RISSE TRA BANDE RIVALI</c:v>
                </c:pt>
              </c:strCache>
            </c:strRef>
          </c:cat>
          <c:val>
            <c:numRef>
              <c:f>Foglio1!$B$2:$B$14</c:f>
              <c:numCache>
                <c:formatCode>0</c:formatCode>
                <c:ptCount val="13"/>
                <c:pt idx="0">
                  <c:v>81</c:v>
                </c:pt>
                <c:pt idx="1">
                  <c:v>47</c:v>
                </c:pt>
                <c:pt idx="2">
                  <c:v>46</c:v>
                </c:pt>
                <c:pt idx="3">
                  <c:v>35</c:v>
                </c:pt>
                <c:pt idx="4">
                  <c:v>18</c:v>
                </c:pt>
                <c:pt idx="5">
                  <c:v>14</c:v>
                </c:pt>
                <c:pt idx="6">
                  <c:v>13</c:v>
                </c:pt>
                <c:pt idx="7">
                  <c:v>7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79751424"/>
        <c:axId val="84119552"/>
      </c:barChart>
      <c:catAx>
        <c:axId val="797514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4119552"/>
        <c:crosses val="autoZero"/>
        <c:auto val="1"/>
        <c:lblAlgn val="ctr"/>
        <c:lblOffset val="100"/>
        <c:noMultiLvlLbl val="0"/>
      </c:catAx>
      <c:valAx>
        <c:axId val="84119552"/>
        <c:scaling>
          <c:orientation val="minMax"/>
          <c:max val="100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7975142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80FE7-6BB2-41BD-8476-4E52ADEF62C0}" type="datetimeFigureOut">
              <a:rPr lang="it-IT" smtClean="0"/>
              <a:t>21/11/2014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FC42-A5FC-4A7F-BE59-040792774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73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31A3C-F949-4878-9547-86B58D706A14}" type="datetimeFigureOut">
              <a:rPr lang="it-IT" smtClean="0"/>
              <a:t>21/11/2014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CC22-896C-44F2-B08D-B77F8647D6B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53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- MAGGIORE PROTEZIONE SUL TERRITORIO DA PARTE DELLE FORZE DELL'ORDINE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CERTEZZA DELLA PENA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1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MAGGIORE COLLABORAZIONE CON LE FORZE DELL'ORDINE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1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INTERVENTI DI ENTI LOCALI PER POLIZIOTTI DI QUARTIERE/POLIZIA LOCALE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MAGGIORI INTERVENTI DELLE ASSOCIAZIONI DI CATEGORIA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ASSOCIAZIONISMO ANTIRACKET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MAGGIORE PROTEZIONE SUL TERRITORIO DA PARTE DELLE FORZE DELL'ORDINE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0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CERTEZZA DELLA PENA</a:t>
            </a:r>
            <a:endParaRPr lang="it-IT" sz="1200" b="0" i="0" u="none" strike="noStrike" dirty="0" smtClean="0">
              <a:effectLst/>
              <a:latin typeface="Arial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it-IT" sz="1200" b="0" i="1" u="none" strike="noStrike" kern="1200" dirty="0" smtClean="0">
                <a:solidFill>
                  <a:srgbClr val="000000"/>
                </a:solidFill>
                <a:effectLst/>
                <a:latin typeface="Century Gothic"/>
              </a:rPr>
              <a:t>   - MAGGIORE COLLABORAZIONE CON LE FORZE DELL'ORDINE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CC22-896C-44F2-B08D-B77F8647D6B3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CT_Marker_ID_4" hidden="1"/>
          <p:cNvSpPr/>
          <p:nvPr>
            <p:custDataLst>
              <p:tags r:id="rId1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uppieren 11"/>
          <p:cNvGrpSpPr>
            <a:grpSpLocks/>
          </p:cNvGrpSpPr>
          <p:nvPr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7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37"/>
          <p:cNvGrpSpPr>
            <a:grpSpLocks/>
          </p:cNvGrpSpPr>
          <p:nvPr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20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57"/>
          <p:cNvGrpSpPr>
            <a:grpSpLocks/>
          </p:cNvGrpSpPr>
          <p:nvPr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33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57"/>
          <p:cNvGrpSpPr>
            <a:grpSpLocks/>
          </p:cNvGrpSpPr>
          <p:nvPr userDrawn="1"/>
        </p:nvGrpSpPr>
        <p:grpSpPr bwMode="auto">
          <a:xfrm>
            <a:off x="-325438" y="908050"/>
            <a:ext cx="217488" cy="5689600"/>
            <a:chOff x="-540710" y="908650"/>
            <a:chExt cx="432060" cy="5688790"/>
          </a:xfrm>
        </p:grpSpPr>
        <p:cxnSp>
          <p:nvCxnSpPr>
            <p:cNvPr id="47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VCT_Backup_ID_27806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323850" y="2205038"/>
            <a:ext cx="84963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sz="3800" dirty="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61" name="VCT_Backup_ID_27807" hidden="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323850" y="3860800"/>
            <a:ext cx="84963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000" rIns="0" bIns="0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1588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3175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4763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6350" algn="l">
              <a:spcBef>
                <a:spcPct val="0"/>
              </a:spcBef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463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1377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1835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Click to edit Master subtitle style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170863" y="26035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Placeholder 1"/>
          <p:cNvSpPr>
            <a:spLocks noGrp="1"/>
          </p:cNvSpPr>
          <p:nvPr>
            <p:ph type="ctrTitle"/>
          </p:nvPr>
        </p:nvSpPr>
        <p:spPr>
          <a:xfrm>
            <a:off x="323850" y="2205038"/>
            <a:ext cx="8496300" cy="1584325"/>
          </a:xfrm>
        </p:spPr>
        <p:txBody>
          <a:bodyPr/>
          <a:lstStyle>
            <a:lvl1pPr>
              <a:defRPr sz="38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subTitle" idx="1"/>
          </p:nvPr>
        </p:nvSpPr>
        <p:spPr>
          <a:xfrm>
            <a:off x="323850" y="3860800"/>
            <a:ext cx="8496300" cy="1439863"/>
          </a:xfrm>
        </p:spPr>
        <p:txBody>
          <a:bodyPr/>
          <a:lstStyle>
            <a:lvl1pPr>
              <a:spcBef>
                <a:spcPct val="20000"/>
              </a:spcBef>
              <a:defRPr sz="2000" smtClean="0"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236525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496944" cy="2611193"/>
          </a:xfrm>
        </p:spPr>
        <p:txBody>
          <a:bodyPr>
            <a:sp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09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6875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3528" y="1052736"/>
            <a:ext cx="8496944" cy="5328592"/>
          </a:xfrm>
        </p:spPr>
        <p:txBody>
          <a:bodyPr/>
          <a:lstStyle>
            <a:lvl2pPr marL="1588" indent="-1588">
              <a:spcAft>
                <a:spcPts val="0"/>
              </a:spcAft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85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3528" y="3068960"/>
            <a:ext cx="1296144" cy="1944216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44009" y="3068960"/>
            <a:ext cx="1296144" cy="1944216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1763689" y="4365105"/>
            <a:ext cx="2736303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 bwMode="gray">
          <a:xfrm>
            <a:off x="1763688" y="3933057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 bwMode="gray">
          <a:xfrm>
            <a:off x="1763688" y="3068951"/>
            <a:ext cx="2736304" cy="86410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 bwMode="gray">
          <a:xfrm>
            <a:off x="1763688" y="4581128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 bwMode="gray">
          <a:xfrm>
            <a:off x="1763767" y="4797152"/>
            <a:ext cx="2736226" cy="21501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6084168" y="4365105"/>
            <a:ext cx="2736304" cy="21602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6084168" y="3933057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6084168" y="3068961"/>
            <a:ext cx="2736304" cy="864096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6084168" y="4581128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6084168" y="4797152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6603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/>
          </p:nvPr>
        </p:nvSpPr>
        <p:spPr bwMode="gray">
          <a:xfrm>
            <a:off x="323850" y="2276818"/>
            <a:ext cx="1295400" cy="194427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/>
          </p:nvPr>
        </p:nvSpPr>
        <p:spPr bwMode="gray">
          <a:xfrm>
            <a:off x="4645025" y="2276818"/>
            <a:ext cx="1295400" cy="194427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1763609" y="3573016"/>
            <a:ext cx="2736953" cy="216023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1763688" y="3140968"/>
            <a:ext cx="273687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1763688" y="2276873"/>
            <a:ext cx="2736304" cy="864096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1763687" y="3789040"/>
            <a:ext cx="2736875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1763767" y="4005064"/>
            <a:ext cx="2736226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/>
          </p:nvPr>
        </p:nvSpPr>
        <p:spPr bwMode="gray">
          <a:xfrm>
            <a:off x="6084168" y="3573017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/>
          </p:nvPr>
        </p:nvSpPr>
        <p:spPr bwMode="gray">
          <a:xfrm>
            <a:off x="6084168" y="3140968"/>
            <a:ext cx="2736304" cy="21676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/>
          </p:nvPr>
        </p:nvSpPr>
        <p:spPr bwMode="gray">
          <a:xfrm>
            <a:off x="6084168" y="2276829"/>
            <a:ext cx="2736304" cy="864140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/>
          </p:nvPr>
        </p:nvSpPr>
        <p:spPr bwMode="gray">
          <a:xfrm>
            <a:off x="6084168" y="3789040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/>
          </p:nvPr>
        </p:nvSpPr>
        <p:spPr bwMode="gray">
          <a:xfrm>
            <a:off x="6084168" y="4005064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/>
          </p:nvPr>
        </p:nvSpPr>
        <p:spPr bwMode="gray">
          <a:xfrm>
            <a:off x="323528" y="4437058"/>
            <a:ext cx="1295400" cy="194427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/>
          </p:nvPr>
        </p:nvSpPr>
        <p:spPr bwMode="gray">
          <a:xfrm>
            <a:off x="4644703" y="4437058"/>
            <a:ext cx="1295400" cy="194427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IT" noProof="0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/>
          </p:nvPr>
        </p:nvSpPr>
        <p:spPr bwMode="gray">
          <a:xfrm>
            <a:off x="1763688" y="5733733"/>
            <a:ext cx="273687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/>
          </p:nvPr>
        </p:nvSpPr>
        <p:spPr bwMode="gray">
          <a:xfrm>
            <a:off x="1763688" y="5301209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/>
          </p:nvPr>
        </p:nvSpPr>
        <p:spPr bwMode="gray">
          <a:xfrm>
            <a:off x="1763688" y="4437059"/>
            <a:ext cx="2736304" cy="864150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/>
          </p:nvPr>
        </p:nvSpPr>
        <p:spPr bwMode="gray">
          <a:xfrm>
            <a:off x="1763688" y="5949236"/>
            <a:ext cx="273687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/>
          </p:nvPr>
        </p:nvSpPr>
        <p:spPr bwMode="gray">
          <a:xfrm>
            <a:off x="1763688" y="6164739"/>
            <a:ext cx="273687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/>
          </p:nvPr>
        </p:nvSpPr>
        <p:spPr bwMode="gray">
          <a:xfrm>
            <a:off x="6084168" y="5733743"/>
            <a:ext cx="273630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/>
          </p:nvPr>
        </p:nvSpPr>
        <p:spPr bwMode="gray">
          <a:xfrm>
            <a:off x="6084168" y="5301209"/>
            <a:ext cx="2736304" cy="216024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/>
          </p:nvPr>
        </p:nvSpPr>
        <p:spPr bwMode="gray">
          <a:xfrm>
            <a:off x="6084168" y="4437069"/>
            <a:ext cx="2736304" cy="864140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/>
          </p:nvPr>
        </p:nvSpPr>
        <p:spPr bwMode="gray">
          <a:xfrm>
            <a:off x="6084168" y="5949246"/>
            <a:ext cx="273630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/>
          </p:nvPr>
        </p:nvSpPr>
        <p:spPr bwMode="gray">
          <a:xfrm>
            <a:off x="6084168" y="6164749"/>
            <a:ext cx="2736304" cy="215535"/>
          </a:xfr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3960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82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335713" cy="647700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329237"/>
          </a:xfrm>
        </p:spPr>
        <p:txBody>
          <a:bodyPr/>
          <a:lstStyle>
            <a:lvl2pPr marL="1588" indent="-1588">
              <a:defRPr/>
            </a:lvl2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3601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6335713" cy="647700"/>
          </a:xfrm>
        </p:spPr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4766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 userDrawn="1"/>
        </p:nvGrpSpPr>
        <p:grpSpPr bwMode="auto">
          <a:xfrm>
            <a:off x="-323850" y="908050"/>
            <a:ext cx="215900" cy="5689600"/>
            <a:chOff x="-540710" y="908650"/>
            <a:chExt cx="432060" cy="5688790"/>
          </a:xfrm>
        </p:grpSpPr>
        <p:cxnSp>
          <p:nvCxnSpPr>
            <p:cNvPr id="7" name="Gerade Verbindung 10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3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5"/>
          <p:cNvGrpSpPr>
            <a:grpSpLocks/>
          </p:cNvGrpSpPr>
          <p:nvPr userDrawn="1"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13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8"/>
          <p:cNvGrpSpPr>
            <a:grpSpLocks/>
          </p:cNvGrpSpPr>
          <p:nvPr userDrawn="1"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26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0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1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2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4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5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6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7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8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9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41"/>
          <p:cNvGrpSpPr>
            <a:grpSpLocks/>
          </p:cNvGrpSpPr>
          <p:nvPr userDrawn="1"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39" name="Gerade Verbindung 42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5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6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7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8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9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50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1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52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3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1123949"/>
            <a:ext cx="8496944" cy="547340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2420888"/>
            <a:ext cx="8208912" cy="1368152"/>
          </a:xfrm>
          <a:prstGeom prst="rect">
            <a:avLst/>
          </a:prstGeom>
        </p:spPr>
        <p:txBody>
          <a:bodyPr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7545" y="3861048"/>
            <a:ext cx="8208913" cy="15121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 smtClean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67430" y="6237312"/>
            <a:ext cx="8209140" cy="216024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8910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260350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gray">
          <a:xfrm>
            <a:off x="323850" y="1052513"/>
            <a:ext cx="84963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Testo</a:t>
            </a:r>
          </a:p>
          <a:p>
            <a:pPr lvl="1"/>
            <a:r>
              <a:rPr lang="it-IT" dirty="0" smtClean="0"/>
              <a:t>Testo</a:t>
            </a:r>
          </a:p>
          <a:p>
            <a:pPr lvl="2"/>
            <a:r>
              <a:rPr lang="it-IT" dirty="0" smtClean="0"/>
              <a:t>Testo</a:t>
            </a:r>
          </a:p>
          <a:p>
            <a:pPr lvl="3"/>
            <a:r>
              <a:rPr lang="it-IT" dirty="0" smtClean="0"/>
              <a:t>Testo</a:t>
            </a:r>
          </a:p>
          <a:p>
            <a:pPr lvl="4"/>
            <a:r>
              <a:rPr lang="it-IT" dirty="0" smtClean="0"/>
              <a:t>Testo</a:t>
            </a:r>
          </a:p>
        </p:txBody>
      </p:sp>
      <p:sp>
        <p:nvSpPr>
          <p:cNvPr id="4" name="VCT_Marker_ID_4" hidden="1"/>
          <p:cNvSpPr/>
          <p:nvPr>
            <p:custDataLst>
              <p:tags r:id="rId13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0" name="Gruppieren 11"/>
          <p:cNvGrpSpPr>
            <a:grpSpLocks/>
          </p:cNvGrpSpPr>
          <p:nvPr/>
        </p:nvGrpSpPr>
        <p:grpSpPr bwMode="auto"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uppieren 37"/>
          <p:cNvGrpSpPr>
            <a:grpSpLocks/>
          </p:cNvGrpSpPr>
          <p:nvPr/>
        </p:nvGrpSpPr>
        <p:grpSpPr bwMode="auto">
          <a:xfrm>
            <a:off x="323850" y="6958013"/>
            <a:ext cx="8496300" cy="215900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ieren 57"/>
          <p:cNvGrpSpPr>
            <a:grpSpLocks/>
          </p:cNvGrpSpPr>
          <p:nvPr/>
        </p:nvGrpSpPr>
        <p:grpSpPr bwMode="auto">
          <a:xfrm>
            <a:off x="9251950" y="908050"/>
            <a:ext cx="217488" cy="5689600"/>
            <a:chOff x="-540710" y="908650"/>
            <a:chExt cx="432060" cy="5688790"/>
          </a:xfrm>
        </p:grpSpPr>
        <p:cxnSp>
          <p:nvCxnSpPr>
            <p:cNvPr id="2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uppieren 57"/>
          <p:cNvGrpSpPr>
            <a:grpSpLocks/>
          </p:cNvGrpSpPr>
          <p:nvPr/>
        </p:nvGrpSpPr>
        <p:grpSpPr bwMode="auto">
          <a:xfrm>
            <a:off x="-325438" y="908050"/>
            <a:ext cx="217488" cy="568960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170863" y="26035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1588" indent="-1588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80975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360363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539750" indent="-1778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/>
          </p:nvPr>
        </p:nvSpPr>
        <p:spPr>
          <a:xfrm>
            <a:off x="2123728" y="1982324"/>
            <a:ext cx="7020272" cy="3096344"/>
          </a:xfrm>
          <a:noFill/>
          <a:ln>
            <a:noFill/>
          </a:ln>
        </p:spPr>
        <p:txBody>
          <a:bodyPr lIns="360000" anchor="t"/>
          <a:lstStyle/>
          <a:p>
            <a:pPr algn="ctr"/>
            <a:r>
              <a:rPr lang="it-IT" sz="32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Indagine </a:t>
            </a:r>
            <a:br>
              <a:rPr lang="it-IT" sz="32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32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Confcommercio – GfK Eurisko</a:t>
            </a:r>
            <a:br>
              <a:rPr lang="it-IT" sz="32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32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sui fenomeni criminali</a:t>
            </a:r>
            <a:r>
              <a:rPr lang="it-IT" sz="28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/>
            </a:r>
            <a:br>
              <a:rPr lang="it-IT" sz="28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2800" dirty="0">
                <a:solidFill>
                  <a:srgbClr val="FF6600"/>
                </a:solidFill>
                <a:latin typeface="Century Gothic" panose="020B0502020202020204" pitchFamily="34" charset="0"/>
              </a:rPr>
              <a:t/>
            </a:r>
            <a:br>
              <a:rPr lang="it-IT" sz="2800" dirty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28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Toscana e Firenze</a:t>
            </a:r>
            <a:br>
              <a:rPr lang="it-IT" sz="28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20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/>
            </a:r>
            <a:br>
              <a:rPr lang="it-IT" sz="20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</a:br>
            <a:r>
              <a:rPr lang="it-IT" sz="2000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26 novembre 2014</a:t>
            </a:r>
            <a:endParaRPr lang="it-IT" sz="2000" i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812360" y="260256"/>
            <a:ext cx="1140384" cy="114038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-15334" y="-27384"/>
            <a:ext cx="2485454" cy="6912000"/>
            <a:chOff x="85818" y="-27384"/>
            <a:chExt cx="2485454" cy="6912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72" y="-27384"/>
              <a:ext cx="2484000" cy="1130112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72" y="4624477"/>
              <a:ext cx="2482751" cy="1158364"/>
            </a:xfrm>
            <a:prstGeom prst="rect">
              <a:avLst/>
            </a:prstGeom>
          </p:spPr>
        </p:pic>
        <p:pic>
          <p:nvPicPr>
            <p:cNvPr id="11" name="Immagine 10"/>
            <p:cNvPicPr preferRelativeResize="0">
              <a:picLocks/>
            </p:cNvPicPr>
            <p:nvPr/>
          </p:nvPicPr>
          <p:blipFill rotWithShape="1">
            <a:blip r:embed="rId5"/>
            <a:srcRect r="5847" b="12367"/>
            <a:stretch/>
          </p:blipFill>
          <p:spPr>
            <a:xfrm>
              <a:off x="87272" y="1949218"/>
              <a:ext cx="2484000" cy="1211893"/>
            </a:xfrm>
            <a:prstGeom prst="rect">
              <a:avLst/>
            </a:prstGeom>
          </p:spPr>
        </p:pic>
        <p:pic>
          <p:nvPicPr>
            <p:cNvPr id="12" name="Immagine 11"/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71" y="5754504"/>
              <a:ext cx="2484000" cy="1130112"/>
            </a:xfrm>
            <a:prstGeom prst="rect">
              <a:avLst/>
            </a:prstGeom>
          </p:spPr>
        </p:pic>
        <p:pic>
          <p:nvPicPr>
            <p:cNvPr id="13" name="Immagine 12"/>
            <p:cNvPicPr preferRelativeResize="0">
              <a:picLocks/>
            </p:cNvPicPr>
            <p:nvPr/>
          </p:nvPicPr>
          <p:blipFill rotWithShape="1">
            <a:blip r:embed="rId7"/>
            <a:srcRect t="7046" b="4812"/>
            <a:stretch/>
          </p:blipFill>
          <p:spPr>
            <a:xfrm>
              <a:off x="87272" y="3155261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18" y="1106488"/>
              <a:ext cx="2484000" cy="875836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1892"/>
            <a:ext cx="2088232" cy="89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4103948" y="5194924"/>
            <a:ext cx="2952328" cy="10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96136" y="5333146"/>
            <a:ext cx="2038556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000" i="1" dirty="0" smtClean="0">
                <a:solidFill>
                  <a:schemeClr val="bg1"/>
                </a:solidFill>
              </a:rPr>
              <a:t>*cautela basi </a:t>
            </a:r>
          </a:p>
          <a:p>
            <a:r>
              <a:rPr lang="it-IT" sz="1000" i="1" dirty="0" smtClean="0">
                <a:solidFill>
                  <a:schemeClr val="bg1"/>
                </a:solidFill>
              </a:rPr>
              <a:t>statistiche contenute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517606068"/>
              </p:ext>
            </p:extLst>
          </p:nvPr>
        </p:nvGraphicFramePr>
        <p:xfrm>
          <a:off x="964485" y="2802242"/>
          <a:ext cx="5623739" cy="350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710"/>
              </p:ext>
            </p:extLst>
          </p:nvPr>
        </p:nvGraphicFramePr>
        <p:xfrm>
          <a:off x="-485043" y="2852936"/>
          <a:ext cx="2448272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76333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333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58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NON RISPONDE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/>
          </p:cNvSpPr>
          <p:nvPr/>
        </p:nvSpPr>
        <p:spPr>
          <a:xfrm>
            <a:off x="180503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Il fenomeno del TACCHEGGIO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04827" y="1064930"/>
            <a:ext cx="8931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latin typeface="Century Gothic" pitchFamily="34" charset="0"/>
              </a:rPr>
              <a:t> La Sua attività è soggetta a fenomeni di taccheggio? Cioè si verificano furti di merce esposta nel suo esercizio commerciale da parte di frequentatori/visitatori/clienti? </a:t>
            </a:r>
            <a:endParaRPr lang="it-IT" sz="1000" i="1" dirty="0" smtClean="0">
              <a:latin typeface="Century Gothic" pitchFamily="34" charset="0"/>
            </a:endParaRPr>
          </a:p>
          <a:p>
            <a:r>
              <a:rPr lang="it-IT" sz="1000" i="1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it-IT" sz="1000" i="1" dirty="0">
                <a:solidFill>
                  <a:schemeClr val="bg1"/>
                </a:solidFill>
                <a:latin typeface="Century Gothic" pitchFamily="34" charset="0"/>
              </a:rPr>
              <a:t>base = </a:t>
            </a:r>
            <a:r>
              <a:rPr lang="it-IT" sz="1000" i="1" dirty="0" smtClean="0">
                <a:solidFill>
                  <a:schemeClr val="bg1"/>
                </a:solidFill>
                <a:latin typeface="Century Gothic" pitchFamily="34" charset="0"/>
              </a:rPr>
              <a:t>totale campione, n= 5880)</a:t>
            </a:r>
            <a:endParaRPr lang="it-IT" sz="1000" dirty="0" smtClean="0">
              <a:solidFill>
                <a:schemeClr val="bg1"/>
              </a:solidFill>
            </a:endParaRPr>
          </a:p>
          <a:p>
            <a:endParaRPr lang="it-IT" sz="10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10357" y="2373150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sp>
        <p:nvSpPr>
          <p:cNvPr id="8" name="Rettangolo 7"/>
          <p:cNvSpPr/>
          <p:nvPr/>
        </p:nvSpPr>
        <p:spPr bwMode="gray">
          <a:xfrm>
            <a:off x="648072" y="1693050"/>
            <a:ext cx="4067944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u="sng" dirty="0" smtClean="0">
                <a:solidFill>
                  <a:srgbClr val="000000"/>
                </a:solidFill>
              </a:rPr>
              <a:t>Ha subito taccheggi</a:t>
            </a:r>
            <a:endParaRPr lang="it-IT" sz="1600" i="1" u="sng" dirty="0" smtClean="0">
              <a:solidFill>
                <a:srgbClr val="000000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43608" y="5570076"/>
            <a:ext cx="7056784" cy="307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400" i="1" dirty="0" smtClean="0">
                <a:solidFill>
                  <a:schemeClr val="tx1"/>
                </a:solidFill>
              </a:rPr>
              <a:t>In Toscana, e a Firenze in particolare, il taccheggio risulta molto diffuso</a:t>
            </a: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42745"/>
              </p:ext>
            </p:extLst>
          </p:nvPr>
        </p:nvGraphicFramePr>
        <p:xfrm>
          <a:off x="4427984" y="1628800"/>
          <a:ext cx="3072278" cy="3590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508"/>
                <a:gridCol w="1566770"/>
              </a:tblGrid>
              <a:tr h="4957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Toscana</a:t>
                      </a:r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Firenze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n=39*</a:t>
                      </a:r>
                      <a:endParaRPr lang="it-IT" sz="2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741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90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41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202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6458928" y="2990157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4929023" y="3014887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15494"/>
              </p:ext>
            </p:extLst>
          </p:nvPr>
        </p:nvGraphicFramePr>
        <p:xfrm>
          <a:off x="395536" y="2553829"/>
          <a:ext cx="2448272" cy="3251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ALMENO UNO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presenza di venditori abusivi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negozi sfitti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presenza di nomadi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presenza di tossicodipendenti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spaccio di droga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edifici abbandonati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attivita'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di prostituzione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case occupate abusivamente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baby gang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risse tra bande rivali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 bwMode="gray">
          <a:xfrm>
            <a:off x="2267744" y="1462718"/>
            <a:ext cx="3168352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u="sng" dirty="0" smtClean="0">
                <a:solidFill>
                  <a:srgbClr val="000000"/>
                </a:solidFill>
              </a:rPr>
              <a:t>Presente nell’area dove esercita la Sua attività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180503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Le  problematiche del territorio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76835" y="1002794"/>
            <a:ext cx="89316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latin typeface="Century Gothic" pitchFamily="34" charset="0"/>
              </a:rPr>
              <a:t>L’area in cui esercita la sua attività, presenta i seguenti fenomeni? </a:t>
            </a:r>
            <a:endParaRPr lang="it-IT" sz="1000" i="1" dirty="0" smtClean="0">
              <a:latin typeface="Century Gothic" pitchFamily="34" charset="0"/>
            </a:endParaRPr>
          </a:p>
          <a:p>
            <a:r>
              <a:rPr lang="it-IT" sz="1000" i="1" dirty="0">
                <a:solidFill>
                  <a:schemeClr val="bg1"/>
                </a:solidFill>
                <a:latin typeface="Century Gothic" pitchFamily="34" charset="0"/>
              </a:rPr>
              <a:t>(base = </a:t>
            </a:r>
            <a:r>
              <a:rPr lang="it-IT" sz="1000" i="1" dirty="0" smtClean="0">
                <a:solidFill>
                  <a:schemeClr val="bg1"/>
                </a:solidFill>
                <a:latin typeface="Century Gothic" pitchFamily="34" charset="0"/>
              </a:rPr>
              <a:t>totale campione, n= 5880)</a:t>
            </a:r>
            <a:endParaRPr lang="it-IT" sz="1000" dirty="0">
              <a:solidFill>
                <a:schemeClr val="bg1"/>
              </a:solidFill>
            </a:endParaRPr>
          </a:p>
          <a:p>
            <a:endParaRPr lang="it-IT" sz="10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669804" y="2117092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1490645517"/>
              </p:ext>
            </p:extLst>
          </p:nvPr>
        </p:nvGraphicFramePr>
        <p:xfrm>
          <a:off x="1835696" y="2586218"/>
          <a:ext cx="5623739" cy="386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19972"/>
              </p:ext>
            </p:extLst>
          </p:nvPr>
        </p:nvGraphicFramePr>
        <p:xfrm>
          <a:off x="5652120" y="1196752"/>
          <a:ext cx="3072278" cy="4679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508"/>
                <a:gridCol w="1566770"/>
              </a:tblGrid>
              <a:tr h="529266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Toscana</a:t>
                      </a:r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Firenze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n=39*</a:t>
                      </a:r>
                      <a:endParaRPr lang="it-IT" sz="2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08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74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3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3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6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7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62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9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2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069948" y="5981218"/>
            <a:ext cx="2038556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000" i="1" dirty="0" smtClean="0">
                <a:solidFill>
                  <a:schemeClr val="bg1"/>
                </a:solidFill>
              </a:rPr>
              <a:t>*cautela basi </a:t>
            </a:r>
          </a:p>
          <a:p>
            <a:r>
              <a:rPr lang="it-IT" sz="1000" i="1" dirty="0" smtClean="0">
                <a:solidFill>
                  <a:schemeClr val="bg1"/>
                </a:solidFill>
              </a:rPr>
              <a:t>statistiche contenute</a:t>
            </a:r>
          </a:p>
        </p:txBody>
      </p:sp>
      <p:pic>
        <p:nvPicPr>
          <p:cNvPr id="16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672178" y="3806975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672178" y="3446935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672178" y="2870871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672178" y="2525451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1847">
            <a:off x="5830943" y="2606223"/>
            <a:ext cx="1052563" cy="94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8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gray">
          <a:xfrm>
            <a:off x="323528" y="117004"/>
            <a:ext cx="51845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altLang="it-IT" sz="2200" dirty="0" smtClean="0">
                <a:latin typeface="Century Gothic" panose="020B0502020202020204" pitchFamily="34" charset="0"/>
              </a:rPr>
              <a:t>Premessa e obiettivi</a:t>
            </a:r>
            <a:endParaRPr lang="en-US" altLang="it-IT" sz="2200" dirty="0">
              <a:latin typeface="Century Gothic" panose="020B0502020202020204" pitchFamily="34" charset="0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gray">
          <a:xfrm>
            <a:off x="323528" y="980728"/>
            <a:ext cx="8496622" cy="561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000" rIns="0" bIns="0">
            <a:spAutoFit/>
          </a:bodyPr>
          <a:lstStyle>
            <a:lvl1pPr algn="just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defRPr lang="it-IT" sz="16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588" indent="-1588" algn="just" rtl="0" eaLnBrk="0" fontAlgn="base" hangingPunct="0">
              <a:spcBef>
                <a:spcPts val="600"/>
              </a:spcBef>
              <a:spcAft>
                <a:spcPts val="0"/>
              </a:spcAft>
              <a:buFont typeface="Arial" pitchFamily="34" charset="0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68288" indent="-265113" algn="just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95E0F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538163" indent="-266700" algn="just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31B19"/>
              </a:buClr>
              <a:buFont typeface="Wingdings 3" pitchFamily="18" charset="2"/>
              <a:buChar char="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06450" indent="-265113" algn="just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31B19"/>
              </a:buClr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latin typeface="Century Gothic" panose="020B0502020202020204" pitchFamily="34" charset="0"/>
              </a:rPr>
              <a:t>Nel 2007 Confcommercio ha realizzato, </a:t>
            </a:r>
            <a:r>
              <a:rPr lang="it-IT" sz="1400" dirty="0">
                <a:latin typeface="Century Gothic" panose="020B0502020202020204" pitchFamily="34" charset="0"/>
              </a:rPr>
              <a:t>con il supporto di GfK Eurisko, un’indagine </a:t>
            </a:r>
            <a:r>
              <a:rPr lang="it-IT" sz="1400" dirty="0" smtClean="0">
                <a:latin typeface="Century Gothic" panose="020B0502020202020204" pitchFamily="34" charset="0"/>
              </a:rPr>
              <a:t>sulla criminalità che colpisce le imprese del commercio, del turismo, dei servizi e dei trasporti. </a:t>
            </a:r>
            <a:r>
              <a:rPr lang="it-IT" sz="1400" dirty="0">
                <a:latin typeface="Century Gothic" panose="020B0502020202020204" pitchFamily="34" charset="0"/>
              </a:rPr>
              <a:t>A distanza di alcuni anni, caratterizzati da una importante crisi </a:t>
            </a:r>
            <a:r>
              <a:rPr lang="it-IT" sz="1400" dirty="0" smtClean="0">
                <a:latin typeface="Century Gothic" panose="020B0502020202020204" pitchFamily="34" charset="0"/>
              </a:rPr>
              <a:t>economica, </a:t>
            </a:r>
            <a:r>
              <a:rPr lang="it-IT" sz="1400" dirty="0">
                <a:latin typeface="Century Gothic" panose="020B0502020202020204" pitchFamily="34" charset="0"/>
              </a:rPr>
              <a:t>Confcommercio-Imprese per l’Italia ha voluto replicare l’indagine allo scopo aggiornare le informazioni rilevate in passato e verificare gli effetti della crisi </a:t>
            </a:r>
            <a:r>
              <a:rPr lang="it-IT" sz="1400" dirty="0" smtClean="0">
                <a:latin typeface="Century Gothic" panose="020B0502020202020204" pitchFamily="34" charset="0"/>
              </a:rPr>
              <a:t>sui fenomeni di criminalità.</a:t>
            </a:r>
            <a:endParaRPr lang="it-IT" sz="1400" dirty="0">
              <a:latin typeface="Century Gothic" panose="020B0502020202020204" pitchFamily="34" charset="0"/>
            </a:endParaRPr>
          </a:p>
          <a:p>
            <a:r>
              <a:rPr lang="it-IT" sz="1400" dirty="0" smtClean="0">
                <a:latin typeface="Century Gothic" panose="020B0502020202020204" pitchFamily="34" charset="0"/>
              </a:rPr>
              <a:t>Questi i </a:t>
            </a:r>
            <a:r>
              <a:rPr lang="it-IT" sz="1400" b="1" dirty="0" smtClean="0">
                <a:latin typeface="Century Gothic" panose="020B0502020202020204" pitchFamily="34" charset="0"/>
              </a:rPr>
              <a:t>temi trattati </a:t>
            </a:r>
            <a:r>
              <a:rPr lang="it-IT" sz="1400" dirty="0" smtClean="0">
                <a:latin typeface="Century Gothic" panose="020B0502020202020204" pitchFamily="34" charset="0"/>
              </a:rPr>
              <a:t>dall’indagine: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latin typeface="Century Gothic" panose="020B0502020202020204" pitchFamily="34" charset="0"/>
              </a:rPr>
              <a:t>Le percezione sull’andamento </a:t>
            </a:r>
            <a:r>
              <a:rPr lang="it-IT" sz="1400" b="1" dirty="0">
                <a:latin typeface="Century Gothic" panose="020B0502020202020204" pitchFamily="34" charset="0"/>
              </a:rPr>
              <a:t>della criminalità </a:t>
            </a:r>
            <a:r>
              <a:rPr lang="it-IT" sz="1400" dirty="0" smtClean="0">
                <a:latin typeface="Century Gothic" panose="020B0502020202020204" pitchFamily="34" charset="0"/>
              </a:rPr>
              <a:t>(furti, rapine, contraffazione, estorsioni, usura, tangenti negli appalti….)</a:t>
            </a:r>
            <a:endParaRPr lang="it-IT" sz="1400" dirty="0">
              <a:latin typeface="Century Gothic" panose="020B0502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latin typeface="Century Gothic" panose="020B0502020202020204" pitchFamily="34" charset="0"/>
              </a:rPr>
              <a:t>L’esperienza di criminalità</a:t>
            </a:r>
            <a:r>
              <a:rPr lang="it-IT" sz="1400" dirty="0" smtClean="0">
                <a:latin typeface="Century Gothic" panose="020B0502020202020204" pitchFamily="34" charset="0"/>
              </a:rPr>
              <a:t>, indiretta e diretta</a:t>
            </a:r>
            <a:endParaRPr lang="it-IT" sz="1400" dirty="0">
              <a:latin typeface="Century Gothic" panose="020B0502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latin typeface="Century Gothic" panose="020B0502020202020204" pitchFamily="34" charset="0"/>
              </a:rPr>
              <a:t>Gli autori e la natura delle minacce/intimidazioni  </a:t>
            </a:r>
            <a:endParaRPr lang="it-IT" sz="1400" b="1" dirty="0">
              <a:latin typeface="Century Gothic" panose="020B0502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latin typeface="Century Gothic" panose="020B0502020202020204" pitchFamily="34" charset="0"/>
              </a:rPr>
              <a:t>Le risposte alle richieste estorsive</a:t>
            </a:r>
            <a:endParaRPr lang="it-IT" sz="1400" b="1" dirty="0"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b="1" dirty="0">
                <a:latin typeface="Century Gothic" panose="020B0502020202020204" pitchFamily="34" charset="0"/>
              </a:rPr>
              <a:t>L</a:t>
            </a:r>
            <a:r>
              <a:rPr lang="it-IT" sz="1400" b="1" dirty="0" smtClean="0">
                <a:latin typeface="Century Gothic" panose="020B0502020202020204" pitchFamily="34" charset="0"/>
              </a:rPr>
              <a:t>e </a:t>
            </a:r>
            <a:r>
              <a:rPr lang="it-IT" sz="1400" b="1" dirty="0">
                <a:latin typeface="Century Gothic" panose="020B0502020202020204" pitchFamily="34" charset="0"/>
              </a:rPr>
              <a:t>misure cautelative prese nei confronti del </a:t>
            </a:r>
            <a:r>
              <a:rPr lang="it-IT" sz="1400" b="1" dirty="0" smtClean="0">
                <a:latin typeface="Century Gothic" panose="020B0502020202020204" pitchFamily="34" charset="0"/>
              </a:rPr>
              <a:t>racket e della criminalità</a:t>
            </a:r>
            <a:endParaRPr lang="it-IT" sz="1400" b="1" dirty="0"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b="1" dirty="0">
                <a:latin typeface="Century Gothic" panose="020B0502020202020204" pitchFamily="34" charset="0"/>
              </a:rPr>
              <a:t>L</a:t>
            </a:r>
            <a:r>
              <a:rPr lang="it-IT" sz="1400" b="1" dirty="0" smtClean="0">
                <a:latin typeface="Century Gothic" panose="020B0502020202020204" pitchFamily="34" charset="0"/>
              </a:rPr>
              <a:t>e </a:t>
            </a:r>
            <a:r>
              <a:rPr lang="it-IT" sz="1400" b="1" dirty="0">
                <a:latin typeface="Century Gothic" panose="020B0502020202020204" pitchFamily="34" charset="0"/>
              </a:rPr>
              <a:t>iniziative ritenute più efficaci per la sicurezza delle </a:t>
            </a:r>
            <a:r>
              <a:rPr lang="it-IT" sz="1400" b="1" dirty="0" smtClean="0">
                <a:latin typeface="Century Gothic" panose="020B0502020202020204" pitchFamily="34" charset="0"/>
              </a:rPr>
              <a:t>imprese</a:t>
            </a:r>
            <a:endParaRPr lang="it-IT" sz="1400" dirty="0"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b="1" dirty="0">
                <a:latin typeface="Century Gothic" panose="020B0502020202020204" pitchFamily="34" charset="0"/>
              </a:rPr>
              <a:t>Il bisogno di </a:t>
            </a:r>
            <a:r>
              <a:rPr lang="it-IT" sz="1400" b="1" dirty="0" smtClean="0">
                <a:latin typeface="Century Gothic" panose="020B0502020202020204" pitchFamily="34" charset="0"/>
              </a:rPr>
              <a:t>finanziamento/prestiti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latin typeface="Century Gothic" panose="020B0502020202020204" pitchFamily="34" charset="0"/>
              </a:rPr>
              <a:t>Le richieste illegittime della politica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latin typeface="Century Gothic" panose="020B0502020202020204" pitchFamily="34" charset="0"/>
              </a:rPr>
              <a:t>Il fenomeno del taccheggio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b="1" dirty="0" smtClean="0">
                <a:latin typeface="Century Gothic" panose="020B0502020202020204" pitchFamily="34" charset="0"/>
              </a:rPr>
              <a:t>I problemi del territorio.</a:t>
            </a:r>
          </a:p>
          <a:p>
            <a:endParaRPr lang="it-IT" sz="1400" dirty="0" smtClean="0">
              <a:latin typeface="Century Gothic" panose="020B0502020202020204" pitchFamily="34" charset="0"/>
            </a:endParaRPr>
          </a:p>
          <a:p>
            <a:r>
              <a:rPr lang="it-IT" sz="1400" dirty="0" smtClean="0">
                <a:latin typeface="Century Gothic" panose="020B0502020202020204" pitchFamily="34" charset="0"/>
              </a:rPr>
              <a:t>In questo documento  vengono illustrati i principali risultati dell’indagine, a livello nazionale e con riferimento alla </a:t>
            </a:r>
            <a:r>
              <a:rPr lang="it-IT" sz="1400" b="1" dirty="0" smtClean="0">
                <a:latin typeface="Century Gothic" panose="020B0502020202020204" pitchFamily="34" charset="0"/>
              </a:rPr>
              <a:t>Toscana </a:t>
            </a:r>
            <a:r>
              <a:rPr lang="it-IT" sz="1400" dirty="0" smtClean="0">
                <a:latin typeface="Century Gothic" panose="020B0502020202020204" pitchFamily="34" charset="0"/>
              </a:rPr>
              <a:t>e a </a:t>
            </a:r>
            <a:r>
              <a:rPr lang="it-IT" sz="1400" b="1" dirty="0" smtClean="0">
                <a:latin typeface="Century Gothic" panose="020B0502020202020204" pitchFamily="34" charset="0"/>
              </a:rPr>
              <a:t>Firenze </a:t>
            </a:r>
            <a:r>
              <a:rPr lang="it-IT" sz="1400" dirty="0" smtClean="0">
                <a:latin typeface="Century Gothic" panose="020B0502020202020204" pitchFamily="34" charset="0"/>
              </a:rPr>
              <a:t>in particolare.</a:t>
            </a:r>
            <a:endParaRPr lang="it-IT" sz="1400" dirty="0">
              <a:latin typeface="Century Gothic" panose="020B0502020202020204" pitchFamily="34" charset="0"/>
            </a:endParaRPr>
          </a:p>
          <a:p>
            <a:endParaRPr lang="it-IT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850" y="1988691"/>
            <a:ext cx="8496300" cy="1584325"/>
          </a:xfrm>
        </p:spPr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I risultati della ricerca</a:t>
            </a:r>
            <a:endParaRPr lang="it-IT" dirty="0">
              <a:latin typeface="Century Gothic" panose="020B0502020202020204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-18000" y="5381751"/>
            <a:ext cx="9180000" cy="1476249"/>
            <a:chOff x="-15129" y="1545126"/>
            <a:chExt cx="14893201" cy="1476249"/>
          </a:xfrm>
        </p:grpSpPr>
        <p:pic>
          <p:nvPicPr>
            <p:cNvPr id="5" name="Immagine 4"/>
            <p:cNvPicPr preferRelativeResize="0"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129" y="1552575"/>
              <a:ext cx="2484000" cy="1468800"/>
            </a:xfrm>
            <a:prstGeom prst="rect">
              <a:avLst/>
            </a:prstGeom>
          </p:spPr>
        </p:pic>
        <p:pic>
          <p:nvPicPr>
            <p:cNvPr id="6" name="Immagine 5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1321" y="1545127"/>
              <a:ext cx="2482751" cy="1468800"/>
            </a:xfrm>
            <a:prstGeom prst="rect">
              <a:avLst/>
            </a:prstGeom>
          </p:spPr>
        </p:pic>
        <p:pic>
          <p:nvPicPr>
            <p:cNvPr id="7" name="Immagine 6"/>
            <p:cNvPicPr preferRelativeResize="0">
              <a:picLocks/>
            </p:cNvPicPr>
            <p:nvPr/>
          </p:nvPicPr>
          <p:blipFill rotWithShape="1">
            <a:blip r:embed="rId4"/>
            <a:srcRect r="5847" b="12367"/>
            <a:stretch/>
          </p:blipFill>
          <p:spPr>
            <a:xfrm>
              <a:off x="4942072" y="1545126"/>
              <a:ext cx="2484000" cy="1468800"/>
            </a:xfrm>
            <a:prstGeom prst="rect">
              <a:avLst/>
            </a:prstGeom>
          </p:spPr>
        </p:pic>
        <p:pic>
          <p:nvPicPr>
            <p:cNvPr id="8" name="Immagine 7"/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94072" y="1545127"/>
              <a:ext cx="2484000" cy="1468800"/>
            </a:xfrm>
            <a:prstGeom prst="rect">
              <a:avLst/>
            </a:prstGeom>
          </p:spPr>
        </p:pic>
        <p:pic>
          <p:nvPicPr>
            <p:cNvPr id="9" name="Immagine 8"/>
            <p:cNvPicPr preferRelativeResize="0">
              <a:picLocks/>
            </p:cNvPicPr>
            <p:nvPr/>
          </p:nvPicPr>
          <p:blipFill rotWithShape="1">
            <a:blip r:embed="rId6"/>
            <a:srcRect t="7046" b="4812"/>
            <a:stretch/>
          </p:blipFill>
          <p:spPr>
            <a:xfrm>
              <a:off x="7426072" y="1545127"/>
              <a:ext cx="2484000" cy="1469308"/>
            </a:xfrm>
            <a:prstGeom prst="rect">
              <a:avLst/>
            </a:prstGeom>
          </p:spPr>
        </p:pic>
        <p:pic>
          <p:nvPicPr>
            <p:cNvPr id="10" name="Immagine 9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3641" y="1545127"/>
              <a:ext cx="2484000" cy="146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6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>
                <a:solidFill>
                  <a:srgbClr val="E95E0F"/>
                </a:solidFill>
              </a:rPr>
              <a:t>I risultati della ricerca in sintesi …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7333"/>
              </p:ext>
            </p:extLst>
          </p:nvPr>
        </p:nvGraphicFramePr>
        <p:xfrm>
          <a:off x="179513" y="1458219"/>
          <a:ext cx="8712967" cy="4872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3350"/>
                <a:gridCol w="3281345"/>
                <a:gridCol w="720080"/>
                <a:gridCol w="864096"/>
                <a:gridCol w="864096"/>
              </a:tblGrid>
              <a:tr h="361517"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Italia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Toscana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Firenze</a:t>
                      </a:r>
                      <a:endParaRPr lang="it-IT" sz="16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771"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Percezione 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sicurezza per l’attività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è peggiorata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7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Crimini aumentati di più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furti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abusivismo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contraffazione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usura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tangenti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negli appalti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6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estorsione 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criminalità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indiretta e/o diretta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Azioni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protezione della propria impresa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almeno una (telecamere, allarme, assicurazione, ..)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819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Iniziative più efficaci per la sicurezza dell’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attività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protezione da parte delle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certezza della pena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171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più collaborazione con</a:t>
                      </a:r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 forze dell’ordine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Esperienza di taccheggio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sì, ha subito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rowSpan="3"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Problematiche</a:t>
                      </a:r>
                      <a:r>
                        <a:rPr lang="it-IT" sz="1400" b="0" u="none" strike="noStrike" kern="1200" baseline="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principali del territorio</a:t>
                      </a:r>
                      <a:endParaRPr lang="it-IT" sz="1400" b="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venditori abusivi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negozi sfitti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708">
                <a:tc vMerge="1">
                  <a:txBody>
                    <a:bodyPr/>
                    <a:lstStyle/>
                    <a:p>
                      <a:pPr algn="l" fontAlgn="b"/>
                      <a:endParaRPr lang="it-IT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presenza di nomadi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it-IT" sz="1400" u="none" strike="noStrike" kern="1200" dirty="0">
                        <a:solidFill>
                          <a:srgbClr val="E95E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/>
          </p:cNvSpPr>
          <p:nvPr/>
        </p:nvSpPr>
        <p:spPr>
          <a:xfrm>
            <a:off x="323850" y="260648"/>
            <a:ext cx="734082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Le percezioni della criminalità vs azienda: andamento dall’inizio della crisi (2008)</a:t>
            </a:r>
            <a:endParaRPr lang="it-IT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43808" y="2578881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07504" y="2004809"/>
            <a:ext cx="5062892" cy="58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i="1" dirty="0" smtClean="0"/>
              <a:t>Negli anni della crisi economica (2008-2013) i </a:t>
            </a:r>
            <a:r>
              <a:rPr lang="it-IT" b="1" i="1" dirty="0" smtClean="0"/>
              <a:t>livelli di sicurezza  </a:t>
            </a:r>
            <a:r>
              <a:rPr lang="it-IT" i="1" dirty="0" smtClean="0"/>
              <a:t>per la sua attività sono… </a:t>
            </a:r>
            <a:endParaRPr lang="it-IT" i="1" dirty="0"/>
          </a:p>
        </p:txBody>
      </p:sp>
      <p:sp>
        <p:nvSpPr>
          <p:cNvPr id="2" name="Rettangolo 1"/>
          <p:cNvSpPr/>
          <p:nvPr/>
        </p:nvSpPr>
        <p:spPr>
          <a:xfrm>
            <a:off x="323850" y="1138654"/>
            <a:ext cx="850007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000" i="1" dirty="0" smtClean="0">
                <a:latin typeface="Century Gothic" pitchFamily="34" charset="0"/>
              </a:rPr>
              <a:t>Pensando </a:t>
            </a:r>
            <a:r>
              <a:rPr lang="it-IT" sz="1000" i="1" dirty="0">
                <a:latin typeface="Century Gothic" pitchFamily="34" charset="0"/>
              </a:rPr>
              <a:t>alla criminalità, in particolare a furti, rapine, estorsioni e usura, Lei direbbe che negli anni della crisi economica (2008-2013) i livelli di sicurezza per la sua attività </a:t>
            </a:r>
            <a:r>
              <a:rPr lang="it-IT" sz="1000" i="1" dirty="0" smtClean="0">
                <a:latin typeface="Century Gothic" pitchFamily="34" charset="0"/>
              </a:rPr>
              <a:t>sono; </a:t>
            </a:r>
          </a:p>
          <a:p>
            <a:r>
              <a:rPr lang="it-IT" sz="1000" i="1" dirty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it-IT" sz="1000" i="1" dirty="0" smtClean="0">
                <a:solidFill>
                  <a:schemeClr val="bg1"/>
                </a:solidFill>
                <a:latin typeface="Century Gothic" pitchFamily="34" charset="0"/>
              </a:rPr>
              <a:t>base = totale campione, n= 5880)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403648" y="5808166"/>
            <a:ext cx="7056784" cy="523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400" i="1" dirty="0" smtClean="0">
                <a:solidFill>
                  <a:schemeClr val="tx1"/>
                </a:solidFill>
              </a:rPr>
              <a:t>In Toscana e a </a:t>
            </a:r>
            <a:r>
              <a:rPr lang="it-IT" sz="1400" i="1" dirty="0">
                <a:solidFill>
                  <a:schemeClr val="tx1"/>
                </a:solidFill>
              </a:rPr>
              <a:t>F</a:t>
            </a:r>
            <a:r>
              <a:rPr lang="it-IT" sz="1400" i="1" dirty="0" smtClean="0">
                <a:solidFill>
                  <a:schemeClr val="tx1"/>
                </a:solidFill>
              </a:rPr>
              <a:t>irenze la percezione di peggioramento dei livelli di sicurezza</a:t>
            </a:r>
          </a:p>
          <a:p>
            <a:r>
              <a:rPr lang="it-IT" sz="1400" i="1" dirty="0" smtClean="0">
                <a:solidFill>
                  <a:schemeClr val="tx1"/>
                </a:solidFill>
              </a:rPr>
              <a:t> è in linea con la media nazionale</a:t>
            </a: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909239216"/>
              </p:ext>
            </p:extLst>
          </p:nvPr>
        </p:nvGraphicFramePr>
        <p:xfrm>
          <a:off x="683568" y="2934843"/>
          <a:ext cx="5623739" cy="39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53417"/>
              </p:ext>
            </p:extLst>
          </p:nvPr>
        </p:nvGraphicFramePr>
        <p:xfrm>
          <a:off x="5388154" y="1988840"/>
          <a:ext cx="3072278" cy="3774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508"/>
                <a:gridCol w="1566770"/>
              </a:tblGrid>
              <a:tr h="5277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Toscana</a:t>
                      </a:r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Firenze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n=39*</a:t>
                      </a:r>
                      <a:endParaRPr lang="it-IT" sz="2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9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390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390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59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59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24128" y="6413266"/>
            <a:ext cx="3024336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000" i="1" dirty="0" smtClean="0">
                <a:solidFill>
                  <a:schemeClr val="bg1"/>
                </a:solidFill>
              </a:rPr>
              <a:t>*cautela basi </a:t>
            </a:r>
          </a:p>
          <a:p>
            <a:r>
              <a:rPr lang="it-IT" sz="1000" i="1" dirty="0" smtClean="0">
                <a:solidFill>
                  <a:schemeClr val="bg1"/>
                </a:solidFill>
              </a:rPr>
              <a:t>statistiche contenute</a:t>
            </a:r>
          </a:p>
        </p:txBody>
      </p:sp>
    </p:spTree>
    <p:extLst>
      <p:ext uri="{BB962C8B-B14F-4D97-AF65-F5344CB8AC3E}">
        <p14:creationId xmlns:p14="http://schemas.microsoft.com/office/powerpoint/2010/main" val="37119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24128" y="6453336"/>
            <a:ext cx="2758636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000" i="1" dirty="0" smtClean="0">
                <a:solidFill>
                  <a:schemeClr val="bg1"/>
                </a:solidFill>
              </a:rPr>
              <a:t>*cautela basi </a:t>
            </a:r>
          </a:p>
          <a:p>
            <a:r>
              <a:rPr lang="it-IT" sz="1000" i="1" dirty="0" smtClean="0">
                <a:solidFill>
                  <a:schemeClr val="bg1"/>
                </a:solidFill>
              </a:rPr>
              <a:t>statistiche contenute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0072" y="992922"/>
            <a:ext cx="61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latin typeface="Century Gothic" pitchFamily="34" charset="0"/>
              </a:rPr>
              <a:t>Con riferimento alla Sua attività e al settore in cui lei opera, come valuta l’andamento dei crimini di seguito indicati negli anni della crisi economica (2008-2013</a:t>
            </a:r>
            <a:r>
              <a:rPr lang="it-IT" sz="1000" i="1" dirty="0" smtClean="0">
                <a:latin typeface="Century Gothic" pitchFamily="34" charset="0"/>
              </a:rPr>
              <a:t>)? </a:t>
            </a:r>
            <a:endParaRPr lang="it-IT" sz="1000" i="1" dirty="0">
              <a:latin typeface="Century Gothic" pitchFamily="34" charset="0"/>
            </a:endParaRPr>
          </a:p>
          <a:p>
            <a:r>
              <a:rPr lang="it-IT" sz="1000" i="1" dirty="0" smtClean="0">
                <a:solidFill>
                  <a:schemeClr val="bg1"/>
                </a:solidFill>
                <a:latin typeface="Century Gothic" pitchFamily="34" charset="0"/>
              </a:rPr>
              <a:t>(base =totale campione, n= 5880)</a:t>
            </a:r>
          </a:p>
          <a:p>
            <a:endParaRPr lang="it-IT" sz="1000" dirty="0"/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324519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Le percezioni della criminalità vs azienda: quali crimini sono aumentati di pi</a:t>
            </a:r>
            <a:r>
              <a:rPr lang="it-IT" dirty="0"/>
              <a:t>ù</a:t>
            </a:r>
            <a:endParaRPr lang="it-IT" dirty="0" smtClean="0"/>
          </a:p>
        </p:txBody>
      </p:sp>
      <p:sp>
        <p:nvSpPr>
          <p:cNvPr id="3" name="Rettangolo 2"/>
          <p:cNvSpPr/>
          <p:nvPr/>
        </p:nvSpPr>
        <p:spPr bwMode="gray">
          <a:xfrm>
            <a:off x="508074" y="2226350"/>
            <a:ext cx="4063926" cy="33855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solidFill>
                  <a:srgbClr val="000000"/>
                </a:solidFill>
                <a:latin typeface="Century Gothic" pitchFamily="34" charset="0"/>
              </a:rPr>
              <a:t>% in aumento nel periodo 2008-2013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38493693"/>
              </p:ext>
            </p:extLst>
          </p:nvPr>
        </p:nvGraphicFramePr>
        <p:xfrm>
          <a:off x="820469" y="2746203"/>
          <a:ext cx="5623739" cy="39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08074" y="5785519"/>
            <a:ext cx="7952358" cy="307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it-IT" sz="1400" i="1" dirty="0" smtClean="0">
                <a:solidFill>
                  <a:schemeClr val="tx1"/>
                </a:solidFill>
              </a:rPr>
              <a:t>A Firenze si percepisce maggiormente l’incremento di abusivismo e contraffazione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02564"/>
              </p:ext>
            </p:extLst>
          </p:nvPr>
        </p:nvGraphicFramePr>
        <p:xfrm>
          <a:off x="4956106" y="1484785"/>
          <a:ext cx="3072278" cy="4156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508"/>
                <a:gridCol w="1566770"/>
              </a:tblGrid>
              <a:tr h="5700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Toscana</a:t>
                      </a:r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Firenze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n=39*</a:t>
                      </a:r>
                      <a:endParaRPr lang="it-IT" sz="2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13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1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698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90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5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5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179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7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024106" y="3533563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024106" y="3101515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5439930" y="5189747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80112" y="6413266"/>
            <a:ext cx="2902652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000" i="1" dirty="0" smtClean="0">
                <a:solidFill>
                  <a:schemeClr val="bg1"/>
                </a:solidFill>
              </a:rPr>
              <a:t>*cautela basi </a:t>
            </a:r>
          </a:p>
          <a:p>
            <a:r>
              <a:rPr lang="it-IT" sz="1000" i="1" dirty="0" smtClean="0">
                <a:solidFill>
                  <a:schemeClr val="bg1"/>
                </a:solidFill>
              </a:rPr>
              <a:t>statistiche contenute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/>
              <a:t>L’esperienza di criminalità: le dimensioni del fenomeno</a:t>
            </a:r>
          </a:p>
        </p:txBody>
      </p:sp>
      <p:sp>
        <p:nvSpPr>
          <p:cNvPr id="3" name="Rettangolo 2"/>
          <p:cNvSpPr/>
          <p:nvPr/>
        </p:nvSpPr>
        <p:spPr bwMode="gray">
          <a:xfrm>
            <a:off x="2051720" y="2132856"/>
            <a:ext cx="1584176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%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7440" y="980728"/>
            <a:ext cx="8706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latin typeface="Century Gothic" pitchFamily="34" charset="0"/>
              </a:rPr>
              <a:t>Pensando </a:t>
            </a:r>
            <a:r>
              <a:rPr lang="it-IT" sz="1000" i="1" dirty="0">
                <a:latin typeface="Century Gothic" pitchFamily="34" charset="0"/>
              </a:rPr>
              <a:t>a persone che svolgono attività simili alla sua, Lei conosce qualcuno che abbia ricevuto minacce o intimidazioni per finalità di estorsione? Lei personalmente ha mai ricevuto minacce o intimidazioni per finalità di estorsione</a:t>
            </a:r>
            <a:r>
              <a:rPr lang="it-IT" sz="1000" i="1" dirty="0" smtClean="0">
                <a:latin typeface="Century Gothic" pitchFamily="34" charset="0"/>
              </a:rPr>
              <a:t>?</a:t>
            </a:r>
          </a:p>
          <a:p>
            <a:r>
              <a:rPr lang="it-IT" sz="1000" i="1" dirty="0" smtClean="0">
                <a:solidFill>
                  <a:schemeClr val="bg1"/>
                </a:solidFill>
                <a:latin typeface="Century Gothic" pitchFamily="34" charset="0"/>
              </a:rPr>
              <a:t>(base = totale campione, n= 5880)</a:t>
            </a:r>
            <a:endParaRPr lang="it-IT" sz="1000" dirty="0">
              <a:solidFill>
                <a:schemeClr val="bg1"/>
              </a:solidFill>
            </a:endParaRPr>
          </a:p>
          <a:p>
            <a:endParaRPr lang="it-IT" sz="1000" dirty="0"/>
          </a:p>
        </p:txBody>
      </p:sp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611616760"/>
              </p:ext>
            </p:extLst>
          </p:nvPr>
        </p:nvGraphicFramePr>
        <p:xfrm>
          <a:off x="971600" y="2674195"/>
          <a:ext cx="5623739" cy="392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83984" y="5661248"/>
            <a:ext cx="7676448" cy="523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400" i="1" dirty="0" smtClean="0">
                <a:solidFill>
                  <a:schemeClr val="tx1"/>
                </a:solidFill>
              </a:rPr>
              <a:t>In Toscana (e a Firenze) l’esperienza, indiretta o diretta, con la criminalità risulta leggermente inferiore alla media nazionale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33468"/>
              </p:ext>
            </p:extLst>
          </p:nvPr>
        </p:nvGraphicFramePr>
        <p:xfrm>
          <a:off x="4164018" y="1700808"/>
          <a:ext cx="3072278" cy="3742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508"/>
                <a:gridCol w="1566770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Toscana</a:t>
                      </a:r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Firenze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n=39*</a:t>
                      </a:r>
                      <a:endParaRPr lang="it-IT" sz="2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79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46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63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559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6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516216" y="6453336"/>
            <a:ext cx="2088232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000" i="1" dirty="0" smtClean="0">
                <a:solidFill>
                  <a:schemeClr val="bg1"/>
                </a:solidFill>
              </a:rPr>
              <a:t>*cautela basi </a:t>
            </a:r>
          </a:p>
          <a:p>
            <a:r>
              <a:rPr lang="it-IT" sz="1000" i="1" dirty="0" smtClean="0">
                <a:solidFill>
                  <a:schemeClr val="bg1"/>
                </a:solidFill>
              </a:rPr>
              <a:t>statistiche contenute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324519" y="116632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>
                <a:solidFill>
                  <a:srgbClr val="E95E0F"/>
                </a:solidFill>
              </a:rPr>
              <a:t>Le azioni a protezione della  propria impresa</a:t>
            </a:r>
          </a:p>
        </p:txBody>
      </p:sp>
      <p:sp>
        <p:nvSpPr>
          <p:cNvPr id="9" name="Rettangolo 8"/>
          <p:cNvSpPr/>
          <p:nvPr/>
        </p:nvSpPr>
        <p:spPr>
          <a:xfrm>
            <a:off x="251520" y="908348"/>
            <a:ext cx="90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latin typeface="Century Gothic" pitchFamily="34" charset="0"/>
              </a:rPr>
              <a:t>Che genere di misure cautelative ha preso nei confronti del racket e degli altri fenomeni </a:t>
            </a:r>
            <a:r>
              <a:rPr lang="it-IT" sz="1000" i="1" dirty="0" smtClean="0">
                <a:latin typeface="Century Gothic" pitchFamily="34" charset="0"/>
              </a:rPr>
              <a:t> criminali</a:t>
            </a:r>
            <a:r>
              <a:rPr lang="it-IT" sz="1000" i="1" dirty="0">
                <a:latin typeface="Century Gothic" pitchFamily="34" charset="0"/>
              </a:rPr>
              <a:t>? </a:t>
            </a:r>
          </a:p>
          <a:p>
            <a:r>
              <a:rPr lang="it-IT" sz="1000" i="1" dirty="0">
                <a:solidFill>
                  <a:schemeClr val="bg1"/>
                </a:solidFill>
                <a:latin typeface="Century Gothic" pitchFamily="34" charset="0"/>
              </a:rPr>
              <a:t>(base = </a:t>
            </a:r>
            <a:r>
              <a:rPr lang="it-IT" sz="1000" i="1" dirty="0" smtClean="0">
                <a:solidFill>
                  <a:schemeClr val="bg1"/>
                </a:solidFill>
                <a:latin typeface="Century Gothic" pitchFamily="34" charset="0"/>
              </a:rPr>
              <a:t>totale campione, n= 5880)</a:t>
            </a:r>
            <a:endParaRPr lang="it-IT" sz="1000" dirty="0">
              <a:solidFill>
                <a:schemeClr val="bg1"/>
              </a:solidFill>
            </a:endParaRPr>
          </a:p>
        </p:txBody>
      </p:sp>
      <p:graphicFrame>
        <p:nvGraphicFramePr>
          <p:cNvPr id="20" name="Grafico 19"/>
          <p:cNvGraphicFramePr/>
          <p:nvPr>
            <p:extLst>
              <p:ext uri="{D42A27DB-BD31-4B8C-83A1-F6EECF244321}">
                <p14:modId xmlns:p14="http://schemas.microsoft.com/office/powerpoint/2010/main" val="1728318462"/>
              </p:ext>
            </p:extLst>
          </p:nvPr>
        </p:nvGraphicFramePr>
        <p:xfrm>
          <a:off x="2195736" y="2802242"/>
          <a:ext cx="5623739" cy="386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92397"/>
              </p:ext>
            </p:extLst>
          </p:nvPr>
        </p:nvGraphicFramePr>
        <p:xfrm>
          <a:off x="683568" y="2778329"/>
          <a:ext cx="2448272" cy="381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ALMENO UNA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INIZIATIVA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telecamere/impianti allarme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assicurazione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vigilanza privata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vetrina corazzata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denuncia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associazione di categoria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richiesta informale polizia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3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associazioni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antiracket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ttangolo 23"/>
          <p:cNvSpPr/>
          <p:nvPr/>
        </p:nvSpPr>
        <p:spPr bwMode="gray">
          <a:xfrm>
            <a:off x="1475656" y="1700808"/>
            <a:ext cx="3419872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u="sng" dirty="0" smtClean="0">
                <a:solidFill>
                  <a:srgbClr val="000000"/>
                </a:solidFill>
              </a:rPr>
              <a:t>Le misure per la sicurezza della propria impresa vs racket e criminalità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133105" y="2438466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06745"/>
              </p:ext>
            </p:extLst>
          </p:nvPr>
        </p:nvGraphicFramePr>
        <p:xfrm>
          <a:off x="5316146" y="1484785"/>
          <a:ext cx="3072278" cy="5144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508"/>
                <a:gridCol w="1566770"/>
              </a:tblGrid>
              <a:tr h="7604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Toscana</a:t>
                      </a:r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Firenze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n=39*</a:t>
                      </a:r>
                      <a:endParaRPr lang="it-IT" sz="2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71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6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31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20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46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46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74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5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4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5793119" y="4037619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377295" y="4022999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4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637900" y="5477162"/>
            <a:ext cx="2038556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000" i="1" dirty="0" smtClean="0">
                <a:solidFill>
                  <a:schemeClr val="bg1"/>
                </a:solidFill>
              </a:rPr>
              <a:t>*cautela basi </a:t>
            </a:r>
          </a:p>
          <a:p>
            <a:r>
              <a:rPr lang="it-IT" sz="1000" i="1" dirty="0" smtClean="0">
                <a:solidFill>
                  <a:schemeClr val="bg1"/>
                </a:solidFill>
              </a:rPr>
              <a:t>statistiche contenute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108495" y="260648"/>
            <a:ext cx="76318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latin typeface="Arial" charset="0"/>
              </a:defRPr>
            </a:lvl9pPr>
          </a:lstStyle>
          <a:p>
            <a:r>
              <a:rPr lang="it-IT" dirty="0" smtClean="0">
                <a:solidFill>
                  <a:srgbClr val="E95E0F"/>
                </a:solidFill>
              </a:rPr>
              <a:t>La sicurezza della propria attività: le iniziative più efficaci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040" y="1084674"/>
            <a:ext cx="90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latin typeface="Century Gothic" pitchFamily="34" charset="0"/>
              </a:rPr>
              <a:t>Quali iniziative tra quelle indicate ritiene più efficaci per la sicurezza della sua impresa</a:t>
            </a:r>
            <a:r>
              <a:rPr lang="it-IT" sz="1000" i="1" dirty="0" smtClean="0">
                <a:latin typeface="Century Gothic" pitchFamily="34" charset="0"/>
              </a:rPr>
              <a:t>?</a:t>
            </a:r>
          </a:p>
          <a:p>
            <a:r>
              <a:rPr lang="it-IT" sz="1000" i="1" dirty="0" smtClean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it-IT" sz="1000" i="1" dirty="0">
                <a:solidFill>
                  <a:schemeClr val="bg1"/>
                </a:solidFill>
                <a:latin typeface="Century Gothic" pitchFamily="34" charset="0"/>
              </a:rPr>
              <a:t>base = </a:t>
            </a:r>
            <a:r>
              <a:rPr lang="it-IT" sz="1000" i="1" dirty="0" smtClean="0">
                <a:solidFill>
                  <a:schemeClr val="bg1"/>
                </a:solidFill>
                <a:latin typeface="Century Gothic" pitchFamily="34" charset="0"/>
              </a:rPr>
              <a:t>totale campione, n= 5880)</a:t>
            </a:r>
            <a:endParaRPr lang="it-IT" sz="1000" dirty="0">
              <a:solidFill>
                <a:schemeClr val="bg1"/>
              </a:solidFill>
            </a:endParaRPr>
          </a:p>
        </p:txBody>
      </p:sp>
      <p:graphicFrame>
        <p:nvGraphicFramePr>
          <p:cNvPr id="20" name="Grafico 19"/>
          <p:cNvGraphicFramePr/>
          <p:nvPr>
            <p:extLst>
              <p:ext uri="{D42A27DB-BD31-4B8C-83A1-F6EECF244321}">
                <p14:modId xmlns:p14="http://schemas.microsoft.com/office/powerpoint/2010/main" val="3042656478"/>
              </p:ext>
            </p:extLst>
          </p:nvPr>
        </p:nvGraphicFramePr>
        <p:xfrm>
          <a:off x="1907704" y="2586218"/>
          <a:ext cx="5623739" cy="386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6204"/>
              </p:ext>
            </p:extLst>
          </p:nvPr>
        </p:nvGraphicFramePr>
        <p:xfrm>
          <a:off x="467544" y="2634312"/>
          <a:ext cx="2448272" cy="285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Maggior protezione sul territorio da parte delle forze dell'ordine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certezza della pena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maggior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collaborazione con le forze dell'ordine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interventi di enti locali per poliziotti di quartiere/polizia locale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maggiori interventi delle associazioni di categoria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409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  associazionismo antiracket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ettangolo 23"/>
          <p:cNvSpPr/>
          <p:nvPr/>
        </p:nvSpPr>
        <p:spPr bwMode="gray">
          <a:xfrm>
            <a:off x="1259632" y="1484784"/>
            <a:ext cx="3728640" cy="504056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i="1" u="sng" dirty="0" smtClean="0">
                <a:solidFill>
                  <a:srgbClr val="000000"/>
                </a:solidFill>
              </a:rPr>
              <a:t>Le iniziative ritenute più efficaci per la sicurezza della propria impresa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743190" y="2276872"/>
            <a:ext cx="358775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%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79512" y="5589240"/>
            <a:ext cx="8568952" cy="523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6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r>
              <a:rPr lang="it-IT" sz="1400" i="1" dirty="0" smtClean="0">
                <a:solidFill>
                  <a:schemeClr val="tx1"/>
                </a:solidFill>
              </a:rPr>
              <a:t>A Firenze si riconosce una maggiore importanza alla collaborazione con le forze dell’ordine, ai poliziotti di quartiere e agli interventi  delle associazioni di categoria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44992"/>
              </p:ext>
            </p:extLst>
          </p:nvPr>
        </p:nvGraphicFramePr>
        <p:xfrm>
          <a:off x="5364088" y="1484784"/>
          <a:ext cx="3072278" cy="3917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508"/>
                <a:gridCol w="1566770"/>
              </a:tblGrid>
              <a:tr h="6299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Toscana</a:t>
                      </a:r>
                      <a:endParaRPr lang="it-IT" sz="2400" b="1" u="none" strike="noStrike" kern="1200" dirty="0">
                        <a:solidFill>
                          <a:srgbClr val="E95E0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n=366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kern="1200" dirty="0" smtClean="0">
                          <a:solidFill>
                            <a:srgbClr val="E95E0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Firenze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n=39*</a:t>
                      </a:r>
                      <a:endParaRPr lang="it-IT" sz="2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6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27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081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84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65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21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7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it-IT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384146" y="3605571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384146" y="4109627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http://www.vikingop.it/speciallinks/it/vkg/images/landing_voucher/landing_voucher_cerchio-matita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2181">
            <a:off x="7405918" y="4563447"/>
            <a:ext cx="503239" cy="4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5;0.125;0.25;14.25;14.375;28.375;28.5;42.5;"/>
  <p:tag name="VCT-BULLETVISIBILITY" val="L  ***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3 4-3.pot"/>
  <p:tag name="VCTMASTER" val="GfK Master for PPT 2010 4-3"/>
  <p:tag name="VCT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Master for PPT 2010 4-3.potx"/>
  <p:tag name="VCTMASTER" val="GfK Master for PPT 2010 4-3"/>
  <p:tag name="VCTLAYOUT" val="title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3"/>
  <p:tag name="VCT-BODYINDENTATION" val="0;0;0;0;0;0;0;0;0;0;"/>
  <p:tag name="VCT-BULLETVISIBILITY" val="L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3.02.2012 18:13:29"/>
  <p:tag name="PLACEHFMT" val="4"/>
  <p:tag name="VCT-BODYINDENTATION" val="0;0;0.125;0.125;0.25;0.25;0.375;0.375;0.5;0.5;"/>
  <p:tag name="VCT-BULLETVISIBILITY" val="L "/>
</p:tagLst>
</file>

<file path=ppt/theme/theme1.xml><?xml version="1.0" encoding="utf-8"?>
<a:theme xmlns:a="http://schemas.openxmlformats.org/drawingml/2006/main" name="Nuovo Format - Presentazione - 4_3 (italiano)">
  <a:themeElements>
    <a:clrScheme name="GfK Master for PPT 2010 4-3 1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FFFFFF"/>
      </a:accent3>
      <a:accent4>
        <a:srgbClr val="000000"/>
      </a:accent4>
      <a:accent5>
        <a:srgbClr val="AAB0C3"/>
      </a:accent5>
      <a:accent6>
        <a:srgbClr val="007AB5"/>
      </a:accent6>
      <a:hlink>
        <a:srgbClr val="E95E0F"/>
      </a:hlink>
      <a:folHlink>
        <a:srgbClr val="004186"/>
      </a:folHlink>
    </a:clrScheme>
    <a:fontScheme name="GfK">
      <a:majorFont>
        <a:latin typeface="Insight screen"/>
        <a:ea typeface=""/>
        <a:cs typeface=""/>
      </a:majorFont>
      <a:minorFont>
        <a:latin typeface="Insight scre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fK Master for PPT 2010 4-3 1">
        <a:dk1>
          <a:srgbClr val="000000"/>
        </a:dk1>
        <a:lt1>
          <a:srgbClr val="FFFFFF"/>
        </a:lt1>
        <a:dk2>
          <a:srgbClr val="E95E0F"/>
        </a:dk2>
        <a:lt2>
          <a:srgbClr val="928580"/>
        </a:lt2>
        <a:accent1>
          <a:srgbClr val="004186"/>
        </a:accent1>
        <a:accent2>
          <a:srgbClr val="0087C8"/>
        </a:accent2>
        <a:accent3>
          <a:srgbClr val="FFFFFF"/>
        </a:accent3>
        <a:accent4>
          <a:srgbClr val="000000"/>
        </a:accent4>
        <a:accent5>
          <a:srgbClr val="AAB0C3"/>
        </a:accent5>
        <a:accent6>
          <a:srgbClr val="007AB5"/>
        </a:accent6>
        <a:hlink>
          <a:srgbClr val="E95E0F"/>
        </a:hlink>
        <a:folHlink>
          <a:srgbClr val="0041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1152</Words>
  <Application>Microsoft Office PowerPoint</Application>
  <PresentationFormat>Presentazione su schermo (4:3)</PresentationFormat>
  <Paragraphs>328</Paragraphs>
  <Slides>11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Nuovo Format - Presentazione - 4_3 (italiano)</vt:lpstr>
      <vt:lpstr>Indagine  Confcommercio – GfK Eurisko sui fenomeni criminali  Toscana e Firenze  26 novembre 2014</vt:lpstr>
      <vt:lpstr>Presentazione standard di PowerPoint</vt:lpstr>
      <vt:lpstr>I risultati della ricerca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Lozza, Edoardo (GfK Eurisko Italy)</dc:creator>
  <cp:lastModifiedBy>Nardi</cp:lastModifiedBy>
  <cp:revision>677</cp:revision>
  <cp:lastPrinted>2014-11-19T18:48:33Z</cp:lastPrinted>
  <dcterms:created xsi:type="dcterms:W3CDTF">2014-08-26T08:22:23Z</dcterms:created>
  <dcterms:modified xsi:type="dcterms:W3CDTF">2014-11-21T17:59:18Z</dcterms:modified>
</cp:coreProperties>
</file>